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320" r:id="rId3"/>
    <p:sldId id="304" r:id="rId4"/>
    <p:sldId id="305" r:id="rId5"/>
    <p:sldId id="307" r:id="rId6"/>
    <p:sldId id="311" r:id="rId7"/>
    <p:sldId id="308" r:id="rId8"/>
    <p:sldId id="321" r:id="rId9"/>
    <p:sldId id="315" r:id="rId10"/>
    <p:sldId id="282" r:id="rId11"/>
    <p:sldId id="267" r:id="rId12"/>
    <p:sldId id="2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4F2"/>
    <a:srgbClr val="CC33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E0F71-E126-B999-EA0F-63A0575014CF}" v="10" dt="2023-02-07T15:19:53.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580" autoAdjust="0"/>
    <p:restoredTop sz="94660"/>
  </p:normalViewPr>
  <p:slideViewPr>
    <p:cSldViewPr snapToGrid="0">
      <p:cViewPr varScale="1">
        <p:scale>
          <a:sx n="65" d="100"/>
          <a:sy n="65" d="100"/>
        </p:scale>
        <p:origin x="96"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A1CCD5D-1848-4E41-B611-1879086C1356}" type="datetimeFigureOut">
              <a:rPr lang="en-GB" smtClean="0"/>
              <a:pPr/>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0B0A8F-1D7B-4A5C-8D1C-2F79FBA1F99E}" type="slidenum">
              <a:rPr lang="en-GB" smtClean="0"/>
              <a:pPr/>
              <a:t>‹#›</a:t>
            </a:fld>
            <a:endParaRPr lang="en-GB"/>
          </a:p>
        </p:txBody>
      </p:sp>
    </p:spTree>
    <p:extLst>
      <p:ext uri="{BB962C8B-B14F-4D97-AF65-F5344CB8AC3E}">
        <p14:creationId xmlns:p14="http://schemas.microsoft.com/office/powerpoint/2010/main" val="296059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1CCD5D-1848-4E41-B611-1879086C1356}" type="datetimeFigureOut">
              <a:rPr lang="en-GB" smtClean="0"/>
              <a:pPr/>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0B0A8F-1D7B-4A5C-8D1C-2F79FBA1F99E}" type="slidenum">
              <a:rPr lang="en-GB" smtClean="0"/>
              <a:pPr/>
              <a:t>‹#›</a:t>
            </a:fld>
            <a:endParaRPr lang="en-GB"/>
          </a:p>
        </p:txBody>
      </p:sp>
    </p:spTree>
    <p:extLst>
      <p:ext uri="{BB962C8B-B14F-4D97-AF65-F5344CB8AC3E}">
        <p14:creationId xmlns:p14="http://schemas.microsoft.com/office/powerpoint/2010/main" val="60411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1CCD5D-1848-4E41-B611-1879086C1356}" type="datetimeFigureOut">
              <a:rPr lang="en-GB" smtClean="0"/>
              <a:pPr/>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0B0A8F-1D7B-4A5C-8D1C-2F79FBA1F99E}" type="slidenum">
              <a:rPr lang="en-GB" smtClean="0"/>
              <a:pPr/>
              <a:t>‹#›</a:t>
            </a:fld>
            <a:endParaRPr lang="en-GB"/>
          </a:p>
        </p:txBody>
      </p:sp>
    </p:spTree>
    <p:extLst>
      <p:ext uri="{BB962C8B-B14F-4D97-AF65-F5344CB8AC3E}">
        <p14:creationId xmlns:p14="http://schemas.microsoft.com/office/powerpoint/2010/main" val="319311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1CCD5D-1848-4E41-B611-1879086C1356}" type="datetimeFigureOut">
              <a:rPr lang="en-GB" smtClean="0"/>
              <a:pPr/>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0B0A8F-1D7B-4A5C-8D1C-2F79FBA1F99E}" type="slidenum">
              <a:rPr lang="en-GB" smtClean="0"/>
              <a:pPr/>
              <a:t>‹#›</a:t>
            </a:fld>
            <a:endParaRPr lang="en-GB"/>
          </a:p>
        </p:txBody>
      </p:sp>
    </p:spTree>
    <p:extLst>
      <p:ext uri="{BB962C8B-B14F-4D97-AF65-F5344CB8AC3E}">
        <p14:creationId xmlns:p14="http://schemas.microsoft.com/office/powerpoint/2010/main" val="98016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1CCD5D-1848-4E41-B611-1879086C1356}" type="datetimeFigureOut">
              <a:rPr lang="en-GB" smtClean="0"/>
              <a:pPr/>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0B0A8F-1D7B-4A5C-8D1C-2F79FBA1F99E}" type="slidenum">
              <a:rPr lang="en-GB" smtClean="0"/>
              <a:pPr/>
              <a:t>‹#›</a:t>
            </a:fld>
            <a:endParaRPr lang="en-GB"/>
          </a:p>
        </p:txBody>
      </p:sp>
    </p:spTree>
    <p:extLst>
      <p:ext uri="{BB962C8B-B14F-4D97-AF65-F5344CB8AC3E}">
        <p14:creationId xmlns:p14="http://schemas.microsoft.com/office/powerpoint/2010/main" val="150097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A1CCD5D-1848-4E41-B611-1879086C1356}" type="datetimeFigureOut">
              <a:rPr lang="en-GB" smtClean="0"/>
              <a:pPr/>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0B0A8F-1D7B-4A5C-8D1C-2F79FBA1F99E}" type="slidenum">
              <a:rPr lang="en-GB" smtClean="0"/>
              <a:pPr/>
              <a:t>‹#›</a:t>
            </a:fld>
            <a:endParaRPr lang="en-GB"/>
          </a:p>
        </p:txBody>
      </p:sp>
    </p:spTree>
    <p:extLst>
      <p:ext uri="{BB962C8B-B14F-4D97-AF65-F5344CB8AC3E}">
        <p14:creationId xmlns:p14="http://schemas.microsoft.com/office/powerpoint/2010/main" val="345364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A1CCD5D-1848-4E41-B611-1879086C1356}" type="datetimeFigureOut">
              <a:rPr lang="en-GB" smtClean="0"/>
              <a:pPr/>
              <a:t>10/10/2023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0B0A8F-1D7B-4A5C-8D1C-2F79FBA1F99E}" type="slidenum">
              <a:rPr lang="en-GB" smtClean="0"/>
              <a:pPr/>
              <a:t>‹#›</a:t>
            </a:fld>
            <a:endParaRPr lang="en-GB"/>
          </a:p>
        </p:txBody>
      </p:sp>
    </p:spTree>
    <p:extLst>
      <p:ext uri="{BB962C8B-B14F-4D97-AF65-F5344CB8AC3E}">
        <p14:creationId xmlns:p14="http://schemas.microsoft.com/office/powerpoint/2010/main" val="356874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A1CCD5D-1848-4E41-B611-1879086C1356}" type="datetimeFigureOut">
              <a:rPr lang="en-GB" smtClean="0"/>
              <a:pPr/>
              <a:t>10/10/2023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0B0A8F-1D7B-4A5C-8D1C-2F79FBA1F99E}" type="slidenum">
              <a:rPr lang="en-GB" smtClean="0"/>
              <a:pPr/>
              <a:t>‹#›</a:t>
            </a:fld>
            <a:endParaRPr lang="en-GB"/>
          </a:p>
        </p:txBody>
      </p:sp>
    </p:spTree>
    <p:extLst>
      <p:ext uri="{BB962C8B-B14F-4D97-AF65-F5344CB8AC3E}">
        <p14:creationId xmlns:p14="http://schemas.microsoft.com/office/powerpoint/2010/main" val="245974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CCD5D-1848-4E41-B611-1879086C1356}" type="datetimeFigureOut">
              <a:rPr lang="en-GB" smtClean="0"/>
              <a:pPr/>
              <a:t>10/10/2023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0B0A8F-1D7B-4A5C-8D1C-2F79FBA1F99E}" type="slidenum">
              <a:rPr lang="en-GB" smtClean="0"/>
              <a:pPr/>
              <a:t>‹#›</a:t>
            </a:fld>
            <a:endParaRPr lang="en-GB"/>
          </a:p>
        </p:txBody>
      </p:sp>
    </p:spTree>
    <p:extLst>
      <p:ext uri="{BB962C8B-B14F-4D97-AF65-F5344CB8AC3E}">
        <p14:creationId xmlns:p14="http://schemas.microsoft.com/office/powerpoint/2010/main" val="145934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1CCD5D-1848-4E41-B611-1879086C1356}" type="datetimeFigureOut">
              <a:rPr lang="en-GB" smtClean="0"/>
              <a:pPr/>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0B0A8F-1D7B-4A5C-8D1C-2F79FBA1F99E}" type="slidenum">
              <a:rPr lang="en-GB" smtClean="0"/>
              <a:pPr/>
              <a:t>‹#›</a:t>
            </a:fld>
            <a:endParaRPr lang="en-GB"/>
          </a:p>
        </p:txBody>
      </p:sp>
    </p:spTree>
    <p:extLst>
      <p:ext uri="{BB962C8B-B14F-4D97-AF65-F5344CB8AC3E}">
        <p14:creationId xmlns:p14="http://schemas.microsoft.com/office/powerpoint/2010/main" val="51865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1CCD5D-1848-4E41-B611-1879086C1356}" type="datetimeFigureOut">
              <a:rPr lang="en-GB" smtClean="0"/>
              <a:pPr/>
              <a:t>10/10/2023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0B0A8F-1D7B-4A5C-8D1C-2F79FBA1F99E}" type="slidenum">
              <a:rPr lang="en-GB" smtClean="0"/>
              <a:pPr/>
              <a:t>‹#›</a:t>
            </a:fld>
            <a:endParaRPr lang="en-GB"/>
          </a:p>
        </p:txBody>
      </p:sp>
    </p:spTree>
    <p:extLst>
      <p:ext uri="{BB962C8B-B14F-4D97-AF65-F5344CB8AC3E}">
        <p14:creationId xmlns:p14="http://schemas.microsoft.com/office/powerpoint/2010/main" val="150546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CCD5D-1848-4E41-B611-1879086C1356}" type="datetimeFigureOut">
              <a:rPr lang="en-GB" smtClean="0"/>
              <a:pPr/>
              <a:t>10/10/2023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B0A8F-1D7B-4A5C-8D1C-2F79FBA1F99E}" type="slidenum">
              <a:rPr lang="en-GB" smtClean="0"/>
              <a:pPr/>
              <a:t>‹#›</a:t>
            </a:fld>
            <a:endParaRPr lang="en-GB"/>
          </a:p>
        </p:txBody>
      </p:sp>
    </p:spTree>
    <p:extLst>
      <p:ext uri="{BB962C8B-B14F-4D97-AF65-F5344CB8AC3E}">
        <p14:creationId xmlns:p14="http://schemas.microsoft.com/office/powerpoint/2010/main" val="4169232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5250"/>
            <a:ext cx="12361333" cy="6953250"/>
          </a:xfrm>
          <a:prstGeom prst="rect">
            <a:avLst/>
          </a:prstGeom>
        </p:spPr>
      </p:pic>
      <p:sp>
        <p:nvSpPr>
          <p:cNvPr id="3" name="TextBox 2"/>
          <p:cNvSpPr txBox="1"/>
          <p:nvPr/>
        </p:nvSpPr>
        <p:spPr>
          <a:xfrm>
            <a:off x="3054069" y="392941"/>
            <a:ext cx="7031988" cy="1323439"/>
          </a:xfrm>
          <a:prstGeom prst="rect">
            <a:avLst/>
          </a:prstGeom>
          <a:noFill/>
        </p:spPr>
        <p:txBody>
          <a:bodyPr wrap="square" lIns="91440" tIns="45720" rIns="91440" bIns="45720" rtlCol="0" anchor="t">
            <a:spAutoFit/>
          </a:bodyPr>
          <a:lstStyle/>
          <a:p>
            <a:pPr algn="ctr"/>
            <a:r>
              <a:rPr lang="en-GB" sz="4000" dirty="0">
                <a:solidFill>
                  <a:srgbClr val="009999"/>
                </a:solidFill>
              </a:rPr>
              <a:t>Welcome to Birch Wood School </a:t>
            </a:r>
          </a:p>
          <a:p>
            <a:pPr algn="ctr"/>
            <a:r>
              <a:rPr lang="en-GB" sz="4000" dirty="0">
                <a:solidFill>
                  <a:srgbClr val="009999"/>
                </a:solidFill>
              </a:rPr>
              <a:t>EYFS </a:t>
            </a:r>
            <a:r>
              <a:rPr lang="en-GB" sz="4000" dirty="0" smtClean="0">
                <a:solidFill>
                  <a:srgbClr val="009999"/>
                </a:solidFill>
              </a:rPr>
              <a:t>Curriculum </a:t>
            </a:r>
            <a:endParaRPr lang="en-GB" sz="4000" dirty="0">
              <a:solidFill>
                <a:srgbClr val="009999"/>
              </a:solidFill>
            </a:endParaRPr>
          </a:p>
        </p:txBody>
      </p:sp>
      <p:sp>
        <p:nvSpPr>
          <p:cNvPr id="8" name="TextBox 7"/>
          <p:cNvSpPr txBox="1"/>
          <p:nvPr/>
        </p:nvSpPr>
        <p:spPr>
          <a:xfrm>
            <a:off x="2492478" y="2125564"/>
            <a:ext cx="9350477" cy="3754874"/>
          </a:xfrm>
          <a:prstGeom prst="rect">
            <a:avLst/>
          </a:prstGeom>
          <a:noFill/>
        </p:spPr>
        <p:txBody>
          <a:bodyPr wrap="square" rtlCol="0">
            <a:spAutoFit/>
          </a:bodyPr>
          <a:lstStyle/>
          <a:p>
            <a:pPr algn="ctr"/>
            <a:r>
              <a:rPr lang="en-GB" sz="4000" dirty="0" smtClean="0"/>
              <a:t>At Birchwood we want to provide an enabling environment which engages and inspires pupils to develop Characteristics Of Effective Learning that will last a life time</a:t>
            </a:r>
          </a:p>
          <a:p>
            <a:r>
              <a:rPr lang="en-GB" sz="2000" b="1" dirty="0" smtClean="0"/>
              <a:t/>
            </a:r>
            <a:br>
              <a:rPr lang="en-GB" sz="2000" b="1" dirty="0" smtClean="0"/>
            </a:br>
            <a:endParaRPr lang="en-GB" sz="2000" b="1" dirty="0" smtClean="0"/>
          </a:p>
          <a:p>
            <a:endParaRPr lang="en-GB" sz="2000" dirty="0"/>
          </a:p>
          <a:p>
            <a:endParaRPr lang="en-GB" dirty="0"/>
          </a:p>
        </p:txBody>
      </p:sp>
    </p:spTree>
    <p:extLst>
      <p:ext uri="{BB962C8B-B14F-4D97-AF65-F5344CB8AC3E}">
        <p14:creationId xmlns:p14="http://schemas.microsoft.com/office/powerpoint/2010/main" val="1057187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69333" y="0"/>
            <a:ext cx="12361333" cy="6953250"/>
          </a:xfrm>
          <a:prstGeom prst="rect">
            <a:avLst/>
          </a:prstGeom>
        </p:spPr>
      </p:pic>
      <p:sp>
        <p:nvSpPr>
          <p:cNvPr id="26" name="TextBox 25"/>
          <p:cNvSpPr txBox="1"/>
          <p:nvPr/>
        </p:nvSpPr>
        <p:spPr>
          <a:xfrm>
            <a:off x="7033407" y="1543044"/>
            <a:ext cx="4400789" cy="4678204"/>
          </a:xfrm>
          <a:prstGeom prst="rect">
            <a:avLst/>
          </a:prstGeom>
          <a:noFill/>
        </p:spPr>
        <p:txBody>
          <a:bodyPr wrap="square" rtlCol="0">
            <a:spAutoFit/>
          </a:bodyPr>
          <a:lstStyle/>
          <a:p>
            <a:r>
              <a:rPr lang="en-GB" sz="2000" dirty="0"/>
              <a:t>All children have needs that identified in their EHCP that can potentially be achieved in and THROUGH the curriculum. Four targets are identified each term and these are tracked through MAPP. </a:t>
            </a:r>
          </a:p>
          <a:p>
            <a:endParaRPr lang="en-GB" sz="2000" dirty="0"/>
          </a:p>
          <a:p>
            <a:r>
              <a:rPr lang="en-GB" sz="2000" dirty="0"/>
              <a:t>For example, during </a:t>
            </a:r>
            <a:r>
              <a:rPr lang="en-GB" sz="2000" dirty="0" smtClean="0"/>
              <a:t>maths</a:t>
            </a:r>
            <a:r>
              <a:rPr lang="en-GB" sz="2000" dirty="0" smtClean="0"/>
              <a:t> </a:t>
            </a:r>
            <a:r>
              <a:rPr lang="en-GB" sz="2000" dirty="0"/>
              <a:t>a pupil might be working on a target to be able to attend to a group session, as well as their lesson objective which could be to learn numbers 1-3. </a:t>
            </a:r>
          </a:p>
          <a:p>
            <a:endParaRPr lang="en-GB" sz="2000" dirty="0"/>
          </a:p>
          <a:p>
            <a:endParaRPr lang="en-GB" sz="2000" dirty="0"/>
          </a:p>
          <a:p>
            <a:endParaRPr lang="en-GB" dirty="0"/>
          </a:p>
        </p:txBody>
      </p:sp>
      <p:sp>
        <p:nvSpPr>
          <p:cNvPr id="2" name="TextBox 1"/>
          <p:cNvSpPr txBox="1"/>
          <p:nvPr/>
        </p:nvSpPr>
        <p:spPr>
          <a:xfrm>
            <a:off x="1866947" y="346723"/>
            <a:ext cx="10909923" cy="830997"/>
          </a:xfrm>
          <a:prstGeom prst="rect">
            <a:avLst/>
          </a:prstGeom>
          <a:noFill/>
        </p:spPr>
        <p:txBody>
          <a:bodyPr wrap="square" rtlCol="0">
            <a:spAutoFit/>
          </a:bodyPr>
          <a:lstStyle/>
          <a:p>
            <a:pPr algn="ctr"/>
            <a:r>
              <a:rPr lang="en-GB" sz="2400" b="1" dirty="0" smtClean="0"/>
              <a:t>Child Centred Learning</a:t>
            </a:r>
          </a:p>
          <a:p>
            <a:pPr algn="ctr"/>
            <a:r>
              <a:rPr lang="en-GB" sz="2400" b="1" dirty="0" smtClean="0"/>
              <a:t>The </a:t>
            </a:r>
            <a:r>
              <a:rPr lang="en-GB" sz="2400" b="1" dirty="0"/>
              <a:t>health care plan remains central throughout the </a:t>
            </a:r>
            <a:r>
              <a:rPr lang="en-GB" sz="2400" b="1" dirty="0" smtClean="0"/>
              <a:t>curriculum</a:t>
            </a:r>
            <a:endParaRPr lang="en-GB" sz="2400" b="1" dirty="0"/>
          </a:p>
        </p:txBody>
      </p:sp>
      <p:grpSp>
        <p:nvGrpSpPr>
          <p:cNvPr id="6" name="Group 5"/>
          <p:cNvGrpSpPr/>
          <p:nvPr/>
        </p:nvGrpSpPr>
        <p:grpSpPr>
          <a:xfrm>
            <a:off x="2589618" y="1725560"/>
            <a:ext cx="4456047" cy="3849329"/>
            <a:chOff x="2363197" y="1902542"/>
            <a:chExt cx="3896065" cy="3089627"/>
          </a:xfrm>
        </p:grpSpPr>
        <p:grpSp>
          <p:nvGrpSpPr>
            <p:cNvPr id="4" name="Group 3"/>
            <p:cNvGrpSpPr/>
            <p:nvPr/>
          </p:nvGrpSpPr>
          <p:grpSpPr>
            <a:xfrm>
              <a:off x="2778057" y="2279500"/>
              <a:ext cx="2457619" cy="2394250"/>
              <a:chOff x="2778057" y="2279500"/>
              <a:chExt cx="2457619" cy="2394250"/>
            </a:xfrm>
          </p:grpSpPr>
          <p:grpSp>
            <p:nvGrpSpPr>
              <p:cNvPr id="8" name="Group 7"/>
              <p:cNvGrpSpPr/>
              <p:nvPr/>
            </p:nvGrpSpPr>
            <p:grpSpPr>
              <a:xfrm>
                <a:off x="2778057" y="2279500"/>
                <a:ext cx="2457619" cy="2394250"/>
                <a:chOff x="0" y="0"/>
                <a:chExt cx="1912620" cy="1805940"/>
              </a:xfrm>
            </p:grpSpPr>
            <p:sp>
              <p:nvSpPr>
                <p:cNvPr id="9" name="Flowchart: Connector 8"/>
                <p:cNvSpPr/>
                <p:nvPr/>
              </p:nvSpPr>
              <p:spPr>
                <a:xfrm>
                  <a:off x="358140" y="411480"/>
                  <a:ext cx="1177569" cy="12420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Up Arrow 9"/>
                <p:cNvSpPr/>
                <p:nvPr/>
              </p:nvSpPr>
              <p:spPr>
                <a:xfrm>
                  <a:off x="739140" y="0"/>
                  <a:ext cx="388620" cy="3276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Up Arrow 10"/>
                <p:cNvSpPr/>
                <p:nvPr/>
              </p:nvSpPr>
              <p:spPr>
                <a:xfrm rot="16808749">
                  <a:off x="-30480" y="739140"/>
                  <a:ext cx="388620" cy="327660"/>
                </a:xfrm>
                <a:prstGeom prst="up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Up Arrow 11"/>
                <p:cNvSpPr/>
                <p:nvPr/>
              </p:nvSpPr>
              <p:spPr>
                <a:xfrm rot="4389977">
                  <a:off x="1554480" y="723900"/>
                  <a:ext cx="388620" cy="327660"/>
                </a:xfrm>
                <a:prstGeom prst="up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Up Arrow 12"/>
                <p:cNvSpPr/>
                <p:nvPr/>
              </p:nvSpPr>
              <p:spPr>
                <a:xfrm rot="13275690">
                  <a:off x="175260" y="1478280"/>
                  <a:ext cx="388620" cy="327660"/>
                </a:xfrm>
                <a:prstGeom prst="up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Up Arrow 13"/>
                <p:cNvSpPr/>
                <p:nvPr/>
              </p:nvSpPr>
              <p:spPr>
                <a:xfrm rot="8456571">
                  <a:off x="1310640" y="1478280"/>
                  <a:ext cx="388620" cy="327660"/>
                </a:xfrm>
                <a:prstGeom prst="up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2"/>
                <p:cNvSpPr txBox="1">
                  <a:spLocks noChangeArrowheads="1"/>
                </p:cNvSpPr>
                <p:nvPr/>
              </p:nvSpPr>
              <p:spPr bwMode="auto">
                <a:xfrm>
                  <a:off x="533400" y="683390"/>
                  <a:ext cx="883919" cy="70901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The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Learner</a:t>
                  </a:r>
                </a:p>
                <a:p>
                  <a:pPr algn="ctr">
                    <a:lnSpc>
                      <a:spcPct val="107000"/>
                    </a:lnSpc>
                    <a:spcAft>
                      <a:spcPts val="0"/>
                    </a:spcAft>
                  </a:pPr>
                  <a:r>
                    <a:rPr lang="en-GB" sz="2400" dirty="0"/>
                    <a:t>EHCP</a:t>
                  </a:r>
                  <a:endParaRPr lang="en-US" sz="2400" dirty="0"/>
                </a:p>
              </p:txBody>
            </p:sp>
          </p:grpSp>
          <p:pic>
            <p:nvPicPr>
              <p:cNvPr id="3" name="Picture 2"/>
              <p:cNvPicPr>
                <a:picLocks noChangeAspect="1"/>
              </p:cNvPicPr>
              <p:nvPr/>
            </p:nvPicPr>
            <p:blipFill>
              <a:blip r:embed="rId3"/>
              <a:stretch>
                <a:fillRect/>
              </a:stretch>
            </p:blipFill>
            <p:spPr>
              <a:xfrm rot="2561604">
                <a:off x="4480455" y="2556323"/>
                <a:ext cx="515633" cy="432017"/>
              </a:xfrm>
              <a:prstGeom prst="rect">
                <a:avLst/>
              </a:prstGeom>
            </p:spPr>
          </p:pic>
          <p:sp>
            <p:nvSpPr>
              <p:cNvPr id="17" name="Up Arrow 16"/>
              <p:cNvSpPr/>
              <p:nvPr/>
            </p:nvSpPr>
            <p:spPr>
              <a:xfrm rot="19228443">
                <a:off x="2996080" y="2510174"/>
                <a:ext cx="492947" cy="4098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Box 4"/>
            <p:cNvSpPr txBox="1"/>
            <p:nvPr/>
          </p:nvSpPr>
          <p:spPr>
            <a:xfrm>
              <a:off x="3727814" y="1902542"/>
              <a:ext cx="499357" cy="376958"/>
            </a:xfrm>
            <a:prstGeom prst="rect">
              <a:avLst/>
            </a:prstGeom>
            <a:noFill/>
          </p:spPr>
          <p:txBody>
            <a:bodyPr wrap="square" rtlCol="0">
              <a:spAutoFit/>
            </a:bodyPr>
            <a:lstStyle/>
            <a:p>
              <a:r>
                <a:rPr lang="en-GB" dirty="0" smtClean="0"/>
                <a:t>CL</a:t>
              </a:r>
              <a:endParaRPr lang="en-GB" dirty="0"/>
            </a:p>
          </p:txBody>
        </p:sp>
        <p:sp>
          <p:nvSpPr>
            <p:cNvPr id="18" name="TextBox 17"/>
            <p:cNvSpPr txBox="1"/>
            <p:nvPr/>
          </p:nvSpPr>
          <p:spPr>
            <a:xfrm>
              <a:off x="4816700" y="2359149"/>
              <a:ext cx="499357" cy="376958"/>
            </a:xfrm>
            <a:prstGeom prst="rect">
              <a:avLst/>
            </a:prstGeom>
            <a:noFill/>
          </p:spPr>
          <p:txBody>
            <a:bodyPr wrap="square" rtlCol="0">
              <a:spAutoFit/>
            </a:bodyPr>
            <a:lstStyle/>
            <a:p>
              <a:r>
                <a:rPr lang="en-GB" dirty="0" smtClean="0"/>
                <a:t>PD</a:t>
              </a:r>
              <a:endParaRPr lang="en-GB" dirty="0"/>
            </a:p>
          </p:txBody>
        </p:sp>
        <p:sp>
          <p:nvSpPr>
            <p:cNvPr id="19" name="TextBox 18"/>
            <p:cNvSpPr txBox="1"/>
            <p:nvPr/>
          </p:nvSpPr>
          <p:spPr>
            <a:xfrm>
              <a:off x="5280893" y="3264173"/>
              <a:ext cx="978369" cy="369332"/>
            </a:xfrm>
            <a:prstGeom prst="rect">
              <a:avLst/>
            </a:prstGeom>
            <a:noFill/>
          </p:spPr>
          <p:txBody>
            <a:bodyPr wrap="square" rtlCol="0">
              <a:spAutoFit/>
            </a:bodyPr>
            <a:lstStyle/>
            <a:p>
              <a:r>
                <a:rPr lang="en-GB" dirty="0" smtClean="0"/>
                <a:t>L</a:t>
              </a:r>
              <a:endParaRPr lang="en-GB" dirty="0"/>
            </a:p>
          </p:txBody>
        </p:sp>
        <p:sp>
          <p:nvSpPr>
            <p:cNvPr id="20" name="TextBox 19"/>
            <p:cNvSpPr txBox="1"/>
            <p:nvPr/>
          </p:nvSpPr>
          <p:spPr>
            <a:xfrm>
              <a:off x="4811925" y="4622837"/>
              <a:ext cx="747241" cy="369332"/>
            </a:xfrm>
            <a:prstGeom prst="rect">
              <a:avLst/>
            </a:prstGeom>
            <a:noFill/>
          </p:spPr>
          <p:txBody>
            <a:bodyPr wrap="square" rtlCol="0">
              <a:spAutoFit/>
            </a:bodyPr>
            <a:lstStyle/>
            <a:p>
              <a:r>
                <a:rPr lang="en-GB" dirty="0" smtClean="0"/>
                <a:t>UW</a:t>
              </a:r>
              <a:endParaRPr lang="en-GB" dirty="0"/>
            </a:p>
          </p:txBody>
        </p:sp>
        <p:sp>
          <p:nvSpPr>
            <p:cNvPr id="21" name="TextBox 20"/>
            <p:cNvSpPr txBox="1"/>
            <p:nvPr/>
          </p:nvSpPr>
          <p:spPr>
            <a:xfrm>
              <a:off x="2715606" y="4594052"/>
              <a:ext cx="632278" cy="369332"/>
            </a:xfrm>
            <a:prstGeom prst="rect">
              <a:avLst/>
            </a:prstGeom>
            <a:noFill/>
          </p:spPr>
          <p:txBody>
            <a:bodyPr wrap="square" rtlCol="0">
              <a:spAutoFit/>
            </a:bodyPr>
            <a:lstStyle/>
            <a:p>
              <a:r>
                <a:rPr lang="en-GB" dirty="0" smtClean="0"/>
                <a:t>EAD</a:t>
              </a:r>
              <a:endParaRPr lang="en-GB" dirty="0"/>
            </a:p>
          </p:txBody>
        </p:sp>
        <p:sp>
          <p:nvSpPr>
            <p:cNvPr id="22" name="TextBox 21"/>
            <p:cNvSpPr txBox="1"/>
            <p:nvPr/>
          </p:nvSpPr>
          <p:spPr>
            <a:xfrm>
              <a:off x="2363197" y="3264355"/>
              <a:ext cx="446889" cy="646331"/>
            </a:xfrm>
            <a:prstGeom prst="rect">
              <a:avLst/>
            </a:prstGeom>
            <a:noFill/>
          </p:spPr>
          <p:txBody>
            <a:bodyPr wrap="square" rtlCol="0">
              <a:spAutoFit/>
            </a:bodyPr>
            <a:lstStyle/>
            <a:p>
              <a:r>
                <a:rPr lang="en-GB" dirty="0"/>
                <a:t> </a:t>
              </a:r>
              <a:r>
                <a:rPr lang="en-GB" dirty="0" smtClean="0"/>
                <a:t>         M</a:t>
              </a:r>
              <a:endParaRPr lang="en-GB" dirty="0"/>
            </a:p>
          </p:txBody>
        </p:sp>
        <p:sp>
          <p:nvSpPr>
            <p:cNvPr id="23" name="TextBox 22"/>
            <p:cNvSpPr txBox="1"/>
            <p:nvPr/>
          </p:nvSpPr>
          <p:spPr>
            <a:xfrm>
              <a:off x="2420274" y="2233222"/>
              <a:ext cx="774326" cy="369332"/>
            </a:xfrm>
            <a:prstGeom prst="rect">
              <a:avLst/>
            </a:prstGeom>
            <a:noFill/>
          </p:spPr>
          <p:txBody>
            <a:bodyPr wrap="square" rtlCol="0">
              <a:spAutoFit/>
            </a:bodyPr>
            <a:lstStyle/>
            <a:p>
              <a:r>
                <a:rPr lang="en-GB" dirty="0" smtClean="0"/>
                <a:t>PSED</a:t>
              </a:r>
              <a:endParaRPr lang="en-GB" dirty="0"/>
            </a:p>
          </p:txBody>
        </p:sp>
      </p:grpSp>
    </p:spTree>
    <p:extLst>
      <p:ext uri="{BB962C8B-B14F-4D97-AF65-F5344CB8AC3E}">
        <p14:creationId xmlns:p14="http://schemas.microsoft.com/office/powerpoint/2010/main" val="2940582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293" y="154544"/>
            <a:ext cx="6001789" cy="369332"/>
          </a:xfrm>
          <a:prstGeom prst="rect">
            <a:avLst/>
          </a:prstGeom>
          <a:noFill/>
        </p:spPr>
        <p:txBody>
          <a:bodyPr wrap="square" rtlCol="0">
            <a:spAutoFit/>
          </a:bodyPr>
          <a:lstStyle/>
          <a:p>
            <a:pPr algn="ctr"/>
            <a:r>
              <a:rPr lang="en-US" b="1" dirty="0"/>
              <a:t>EYFS and KS1 Curriculum</a:t>
            </a:r>
            <a:endParaRPr lang="en-GB" b="1" dirty="0"/>
          </a:p>
        </p:txBody>
      </p:sp>
      <p:graphicFrame>
        <p:nvGraphicFramePr>
          <p:cNvPr id="13" name="Table 12"/>
          <p:cNvGraphicFramePr>
            <a:graphicFrameLocks noGrp="1"/>
          </p:cNvGraphicFramePr>
          <p:nvPr>
            <p:extLst>
              <p:ext uri="{D42A27DB-BD31-4B8C-83A1-F6EECF244321}">
                <p14:modId xmlns:p14="http://schemas.microsoft.com/office/powerpoint/2010/main" val="3231760796"/>
              </p:ext>
            </p:extLst>
          </p:nvPr>
        </p:nvGraphicFramePr>
        <p:xfrm>
          <a:off x="1510422" y="1477853"/>
          <a:ext cx="10141646" cy="4998720"/>
        </p:xfrm>
        <a:graphic>
          <a:graphicData uri="http://schemas.openxmlformats.org/drawingml/2006/table">
            <a:tbl>
              <a:tblPr firstRow="1" firstCol="1" bandRow="1"/>
              <a:tblGrid>
                <a:gridCol w="1062197">
                  <a:extLst>
                    <a:ext uri="{9D8B030D-6E8A-4147-A177-3AD203B41FA5}">
                      <a16:colId xmlns:a16="http://schemas.microsoft.com/office/drawing/2014/main" val="1668564475"/>
                    </a:ext>
                  </a:extLst>
                </a:gridCol>
                <a:gridCol w="1233752">
                  <a:extLst>
                    <a:ext uri="{9D8B030D-6E8A-4147-A177-3AD203B41FA5}">
                      <a16:colId xmlns:a16="http://schemas.microsoft.com/office/drawing/2014/main" val="3857092182"/>
                    </a:ext>
                  </a:extLst>
                </a:gridCol>
                <a:gridCol w="1997951">
                  <a:extLst>
                    <a:ext uri="{9D8B030D-6E8A-4147-A177-3AD203B41FA5}">
                      <a16:colId xmlns:a16="http://schemas.microsoft.com/office/drawing/2014/main" val="1547808576"/>
                    </a:ext>
                  </a:extLst>
                </a:gridCol>
                <a:gridCol w="1145492">
                  <a:extLst>
                    <a:ext uri="{9D8B030D-6E8A-4147-A177-3AD203B41FA5}">
                      <a16:colId xmlns:a16="http://schemas.microsoft.com/office/drawing/2014/main" val="2351619355"/>
                    </a:ext>
                  </a:extLst>
                </a:gridCol>
                <a:gridCol w="3125684">
                  <a:extLst>
                    <a:ext uri="{9D8B030D-6E8A-4147-A177-3AD203B41FA5}">
                      <a16:colId xmlns:a16="http://schemas.microsoft.com/office/drawing/2014/main" val="2456255449"/>
                    </a:ext>
                  </a:extLst>
                </a:gridCol>
                <a:gridCol w="1576570">
                  <a:extLst>
                    <a:ext uri="{9D8B030D-6E8A-4147-A177-3AD203B41FA5}">
                      <a16:colId xmlns:a16="http://schemas.microsoft.com/office/drawing/2014/main" val="138943723"/>
                    </a:ext>
                  </a:extLst>
                </a:gridCol>
              </a:tblGrid>
              <a:tr h="895886">
                <a:tc rowSpan="5">
                  <a:txBody>
                    <a:bodyPr/>
                    <a:lstStyle/>
                    <a:p>
                      <a:pPr algn="ctr">
                        <a:lnSpc>
                          <a:spcPct val="100000"/>
                        </a:lnSpc>
                        <a:spcAft>
                          <a:spcPts val="1000"/>
                        </a:spcAft>
                      </a:pPr>
                      <a:endParaRPr lang="en-GB" sz="1100" b="1" kern="1200" dirty="0">
                        <a:solidFill>
                          <a:schemeClr val="tx1"/>
                        </a:solidFill>
                        <a:effectLst/>
                        <a:latin typeface="Arial" panose="020B0604020202020204" pitchFamily="34" charset="0"/>
                        <a:ea typeface="+mn-ea"/>
                        <a:cs typeface="Arial" panose="020B0604020202020204" pitchFamily="34" charset="0"/>
                      </a:endParaRPr>
                    </a:p>
                    <a:p>
                      <a:pPr algn="ctr">
                        <a:lnSpc>
                          <a:spcPct val="100000"/>
                        </a:lnSpc>
                        <a:spcAft>
                          <a:spcPts val="1000"/>
                        </a:spcAft>
                      </a:pPr>
                      <a:endParaRPr lang="en-GB" sz="1100" b="0" kern="1200" dirty="0">
                        <a:solidFill>
                          <a:schemeClr val="tx1"/>
                        </a:solidFill>
                        <a:effectLst/>
                        <a:latin typeface="Arial" panose="020B0604020202020204" pitchFamily="34" charset="0"/>
                        <a:ea typeface="+mn-ea"/>
                        <a:cs typeface="Arial" panose="020B0604020202020204" pitchFamily="34" charset="0"/>
                      </a:endParaRPr>
                    </a:p>
                    <a:p>
                      <a:pPr algn="ctr">
                        <a:lnSpc>
                          <a:spcPct val="100000"/>
                        </a:lnSpc>
                        <a:spcAft>
                          <a:spcPts val="1000"/>
                        </a:spcAft>
                      </a:pPr>
                      <a:r>
                        <a:rPr lang="en-GB" sz="1100" b="0" kern="1200" dirty="0">
                          <a:solidFill>
                            <a:schemeClr val="tx1"/>
                          </a:solidFill>
                          <a:effectLst/>
                          <a:latin typeface="Arial" panose="020B0604020202020204" pitchFamily="34" charset="0"/>
                          <a:ea typeface="+mn-ea"/>
                          <a:cs typeface="Arial" panose="020B0604020202020204" pitchFamily="34" charset="0"/>
                        </a:rPr>
                        <a:t>Arrival</a:t>
                      </a:r>
                      <a:r>
                        <a:rPr lang="en-GB" sz="1100" b="0" kern="1200" baseline="0" dirty="0">
                          <a:solidFill>
                            <a:schemeClr val="tx1"/>
                          </a:solidFill>
                          <a:effectLst/>
                          <a:latin typeface="Arial" panose="020B0604020202020204" pitchFamily="34" charset="0"/>
                          <a:ea typeface="+mn-ea"/>
                          <a:cs typeface="Arial" panose="020B0604020202020204" pitchFamily="34" charset="0"/>
                        </a:rPr>
                        <a:t> &amp; registration/ Personal exploration and individual work</a:t>
                      </a:r>
                    </a:p>
                    <a:p>
                      <a:pPr algn="ctr">
                        <a:lnSpc>
                          <a:spcPct val="100000"/>
                        </a:lnSpc>
                        <a:spcAft>
                          <a:spcPts val="1000"/>
                        </a:spcAft>
                      </a:pPr>
                      <a:endParaRPr lang="en-GB" sz="1100" b="0" kern="1200" baseline="0" dirty="0">
                        <a:solidFill>
                          <a:schemeClr val="tx1"/>
                        </a:solidFill>
                        <a:effectLst/>
                        <a:latin typeface="Arial" panose="020B0604020202020204" pitchFamily="34" charset="0"/>
                        <a:ea typeface="+mn-ea"/>
                        <a:cs typeface="Arial" panose="020B0604020202020204" pitchFamily="34" charset="0"/>
                      </a:endParaRPr>
                    </a:p>
                    <a:p>
                      <a:pPr algn="ctr">
                        <a:lnSpc>
                          <a:spcPct val="100000"/>
                        </a:lnSpc>
                        <a:spcAft>
                          <a:spcPts val="1000"/>
                        </a:spcAft>
                      </a:pPr>
                      <a:endParaRPr lang="en-GB" sz="1100" b="0" kern="1200" baseline="0" dirty="0">
                        <a:solidFill>
                          <a:schemeClr val="tx1"/>
                        </a:solidFill>
                        <a:effectLst/>
                        <a:latin typeface="Arial" panose="020B0604020202020204" pitchFamily="34" charset="0"/>
                        <a:ea typeface="+mn-ea"/>
                        <a:cs typeface="Arial" panose="020B0604020202020204" pitchFamily="34" charset="0"/>
                      </a:endParaRPr>
                    </a:p>
                    <a:p>
                      <a:pPr algn="ctr">
                        <a:lnSpc>
                          <a:spcPct val="100000"/>
                        </a:lnSpc>
                        <a:spcAft>
                          <a:spcPts val="1000"/>
                        </a:spcAft>
                      </a:pPr>
                      <a:r>
                        <a:rPr lang="en-GB" sz="1100" b="0" kern="1200" baseline="0" dirty="0" smtClean="0">
                          <a:solidFill>
                            <a:schemeClr val="tx1"/>
                          </a:solidFill>
                          <a:effectLst/>
                          <a:latin typeface="Arial" panose="020B0604020202020204" pitchFamily="34" charset="0"/>
                          <a:ea typeface="+mn-ea"/>
                          <a:cs typeface="Arial" panose="020B0604020202020204" pitchFamily="34" charset="0"/>
                        </a:rPr>
                        <a:t>Continuous Provision in the seven areas of learning </a:t>
                      </a:r>
                    </a:p>
                    <a:p>
                      <a:pPr algn="ctr">
                        <a:lnSpc>
                          <a:spcPct val="100000"/>
                        </a:lnSpc>
                        <a:spcAft>
                          <a:spcPts val="1000"/>
                        </a:spcAft>
                      </a:pPr>
                      <a:endParaRPr lang="en-GB" sz="1100" b="0" kern="1200" baseline="0" dirty="0" smtClean="0">
                        <a:solidFill>
                          <a:schemeClr val="tx1"/>
                        </a:solidFill>
                        <a:effectLst/>
                        <a:latin typeface="Arial" panose="020B0604020202020204" pitchFamily="34" charset="0"/>
                        <a:ea typeface="+mn-ea"/>
                        <a:cs typeface="Arial" panose="020B0604020202020204" pitchFamily="34" charset="0"/>
                      </a:endParaRPr>
                    </a:p>
                    <a:p>
                      <a:pPr algn="ctr">
                        <a:lnSpc>
                          <a:spcPct val="100000"/>
                        </a:lnSpc>
                        <a:spcAft>
                          <a:spcPts val="1000"/>
                        </a:spcAft>
                      </a:pPr>
                      <a:r>
                        <a:rPr lang="en-GB" sz="1100" b="0" kern="1200" baseline="0" dirty="0" smtClean="0">
                          <a:solidFill>
                            <a:schemeClr val="tx1"/>
                          </a:solidFill>
                          <a:effectLst/>
                          <a:latin typeface="Arial" panose="020B0604020202020204" pitchFamily="34" charset="0"/>
                          <a:ea typeface="+mn-ea"/>
                          <a:cs typeface="Arial" panose="020B0604020202020204" pitchFamily="34" charset="0"/>
                        </a:rPr>
                        <a:t>Developing Characteristics Of Effective Learning </a:t>
                      </a:r>
                    </a:p>
                    <a:p>
                      <a:pPr algn="ctr">
                        <a:lnSpc>
                          <a:spcPct val="100000"/>
                        </a:lnSpc>
                        <a:spcAft>
                          <a:spcPts val="1000"/>
                        </a:spcAft>
                      </a:pPr>
                      <a:endParaRPr lang="en-GB" sz="1100" b="0" kern="1200" baseline="0" dirty="0" smtClean="0">
                        <a:solidFill>
                          <a:schemeClr val="tx1"/>
                        </a:solidFill>
                        <a:effectLst/>
                        <a:latin typeface="Arial" panose="020B0604020202020204" pitchFamily="34" charset="0"/>
                        <a:ea typeface="+mn-ea"/>
                        <a:cs typeface="Arial" panose="020B0604020202020204" pitchFamily="34" charset="0"/>
                      </a:endParaRPr>
                    </a:p>
                    <a:p>
                      <a:pPr algn="ctr">
                        <a:lnSpc>
                          <a:spcPct val="100000"/>
                        </a:lnSpc>
                        <a:spcAft>
                          <a:spcPts val="1000"/>
                        </a:spcAft>
                      </a:pPr>
                      <a:r>
                        <a:rPr lang="en-GB" sz="1100" b="0" kern="1200" baseline="0" dirty="0" smtClean="0">
                          <a:solidFill>
                            <a:schemeClr val="tx1"/>
                          </a:solidFill>
                          <a:effectLst/>
                          <a:latin typeface="Arial" panose="020B0604020202020204" pitchFamily="34" charset="0"/>
                          <a:ea typeface="+mn-ea"/>
                          <a:cs typeface="Arial" panose="020B0604020202020204" pitchFamily="34" charset="0"/>
                        </a:rPr>
                        <a:t>Learning through Play </a:t>
                      </a:r>
                      <a:endParaRPr lang="en-GB" sz="1100" b="0" kern="1200" baseline="0" dirty="0">
                        <a:solidFill>
                          <a:schemeClr val="tx1"/>
                        </a:solidFill>
                        <a:effectLst/>
                        <a:latin typeface="Arial" panose="020B0604020202020204" pitchFamily="34" charset="0"/>
                        <a:ea typeface="+mn-ea"/>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5">
                  <a:txBody>
                    <a:bodyPr/>
                    <a:lstStyle/>
                    <a:p>
                      <a:pPr algn="ctr">
                        <a:lnSpc>
                          <a:spcPct val="115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Communication and </a:t>
                      </a:r>
                      <a:r>
                        <a:rPr lang="en-GB" sz="11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Hello</a:t>
                      </a:r>
                    </a:p>
                    <a:p>
                      <a:pPr algn="ctr">
                        <a:lnSpc>
                          <a:spcPct val="115000"/>
                        </a:lnSpc>
                        <a:spcAft>
                          <a:spcPts val="1000"/>
                        </a:spcAft>
                      </a:pPr>
                      <a:endParaRPr lang="en-GB" sz="11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sz="11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Phonics </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1" i="0" kern="1200" dirty="0" smtClean="0">
                          <a:solidFill>
                            <a:schemeClr val="tx1"/>
                          </a:solidFill>
                          <a:effectLst/>
                          <a:latin typeface="Arial" panose="020B0604020202020204" pitchFamily="34" charset="0"/>
                          <a:ea typeface="+mn-ea"/>
                          <a:cs typeface="Arial" panose="020B0604020202020204" pitchFamily="34" charset="0"/>
                        </a:rPr>
                        <a:t>Literacy </a:t>
                      </a: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0" i="0" kern="1200" dirty="0" smtClean="0">
                          <a:solidFill>
                            <a:schemeClr val="tx1"/>
                          </a:solidFill>
                          <a:effectLst/>
                          <a:latin typeface="Arial" panose="020B0604020202020204" pitchFamily="34" charset="0"/>
                          <a:ea typeface="+mn-ea"/>
                          <a:cs typeface="Arial" panose="020B0604020202020204" pitchFamily="34" charset="0"/>
                        </a:rPr>
                        <a:t>Story</a:t>
                      </a:r>
                      <a:r>
                        <a:rPr lang="en-GB" sz="1100" b="0" i="0" kern="1200" baseline="0" dirty="0">
                          <a:solidFill>
                            <a:schemeClr val="tx1"/>
                          </a:solidFill>
                          <a:effectLst/>
                          <a:latin typeface="Arial" panose="020B0604020202020204" pitchFamily="34" charset="0"/>
                          <a:ea typeface="+mn-ea"/>
                          <a:cs typeface="Arial" panose="020B0604020202020204" pitchFamily="34" charset="0"/>
                        </a:rPr>
                        <a:t>, </a:t>
                      </a: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Reading </a:t>
                      </a:r>
                      <a:endParaRPr lang="en-GB" sz="1100" b="1" i="0" kern="1200" baseline="0" dirty="0">
                        <a:solidFill>
                          <a:schemeClr val="tx1"/>
                        </a:solidFill>
                        <a:effectLst/>
                        <a:latin typeface="Arial" panose="020B0604020202020204" pitchFamily="34" charset="0"/>
                        <a:ea typeface="+mn-ea"/>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rowSpan="5">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PSED </a:t>
                      </a:r>
                    </a:p>
                    <a:p>
                      <a:pPr algn="ctr">
                        <a:lnSpc>
                          <a:spcPct val="100000"/>
                        </a:lnSpc>
                        <a:spcAft>
                          <a:spcPts val="1000"/>
                        </a:spcAft>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Lunch Time</a:t>
                      </a: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Discovery Theme Play</a:t>
                      </a:r>
                    </a:p>
                    <a:p>
                      <a:pPr algn="ctr">
                        <a:lnSpc>
                          <a:spcPct val="100000"/>
                        </a:lnSpc>
                        <a:spcAft>
                          <a:spcPts val="10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Activity stations</a:t>
                      </a:r>
                      <a:r>
                        <a:rPr lang="en-GB" sz="11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1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EYFS areas of Learning</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Story/ Singing</a:t>
                      </a:r>
                      <a:r>
                        <a:rPr lang="en-GB" sz="11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Reflection/ Reading</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249885259"/>
                  </a:ext>
                </a:extLst>
              </a:tr>
              <a:tr h="895886">
                <a:tc vMerge="1">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r>
                        <a:rPr lang="en-GB" sz="11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Swimming</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My</a:t>
                      </a:r>
                      <a:r>
                        <a:rPr lang="en-GB" sz="11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Movement </a:t>
                      </a:r>
                      <a:endParaRPr lang="en-GB" sz="11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r>
                        <a:rPr lang="en-GB" sz="1100" b="1"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PSHE </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vMerge="1">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Discovery Theme Play</a:t>
                      </a: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Activity stations</a:t>
                      </a:r>
                      <a:r>
                        <a:rPr lang="en-GB" sz="11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EYFS areas of Learning</a:t>
                      </a: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Story/ Singing</a:t>
                      </a:r>
                      <a:r>
                        <a:rPr lang="en-GB" sz="11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Reflection/ Reading</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464097546"/>
                  </a:ext>
                </a:extLst>
              </a:tr>
              <a:tr h="950919">
                <a:tc vMerge="1">
                  <a:txBody>
                    <a:bodyPr/>
                    <a:lstStyle/>
                    <a:p>
                      <a:endParaRPr lang="en-GB"/>
                    </a:p>
                  </a:txBody>
                  <a:tcPr/>
                </a:tc>
                <a:tc vMerge="1">
                  <a:txBody>
                    <a:bodyPr/>
                    <a:lstStyle/>
                    <a:p>
                      <a:endParaRPr lang="en-GB"/>
                    </a:p>
                  </a:txBody>
                  <a:tcPr/>
                </a:tc>
                <a:tc>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r>
                        <a:rPr lang="en-GB" sz="11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Maths</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0" kern="1200" dirty="0">
                          <a:solidFill>
                            <a:schemeClr val="tx1"/>
                          </a:solidFill>
                          <a:effectLst/>
                          <a:latin typeface="Arial" panose="020B0604020202020204" pitchFamily="34" charset="0"/>
                          <a:ea typeface="+mn-ea"/>
                          <a:cs typeface="Arial" panose="020B0604020202020204" pitchFamily="34" charset="0"/>
                        </a:rPr>
                        <a:t>Numbers, quantity,</a:t>
                      </a:r>
                      <a:r>
                        <a:rPr lang="en-GB" sz="1100" b="0" kern="1200" baseline="0" dirty="0">
                          <a:solidFill>
                            <a:schemeClr val="tx1"/>
                          </a:solidFill>
                          <a:effectLst/>
                          <a:latin typeface="Arial" panose="020B0604020202020204" pitchFamily="34" charset="0"/>
                          <a:ea typeface="+mn-ea"/>
                          <a:cs typeface="Arial" panose="020B0604020202020204" pitchFamily="34" charset="0"/>
                        </a:rPr>
                        <a:t> everyday objects </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Discovery Theme Play</a:t>
                      </a: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Activity stations</a:t>
                      </a:r>
                      <a:r>
                        <a:rPr lang="en-GB" sz="11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EYFS areas of Learning</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Story/ Singing</a:t>
                      </a:r>
                      <a:r>
                        <a:rPr lang="en-GB" sz="11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Reflection/ Reading</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001771668"/>
                  </a:ext>
                </a:extLst>
              </a:tr>
              <a:tr h="787843">
                <a:tc vMerge="1">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r>
                        <a:rPr lang="en-GB" sz="11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Literacy</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Mar</a:t>
                      </a:r>
                      <a:r>
                        <a:rPr lang="en-GB" sz="11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k making, writing </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vMerge="1">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Discovery Theme Play</a:t>
                      </a: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Activity </a:t>
                      </a:r>
                      <a:r>
                        <a:rPr lang="en-GB" sz="11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stations</a:t>
                      </a:r>
                      <a:r>
                        <a:rPr lang="en-GB" sz="11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EYFS areas of Learning</a:t>
                      </a: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endParaRPr lang="en-GB" sz="11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Story/ Singing</a:t>
                      </a:r>
                      <a:r>
                        <a:rPr lang="en-GB" sz="11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Reflection/ Reading</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GB" sz="1100" b="1" dirty="0">
                        <a:latin typeface="Arial" panose="020B060402020202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660128364"/>
                  </a:ext>
                </a:extLst>
              </a:tr>
              <a:tr h="913441">
                <a:tc vMerge="1">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vMerge="1">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My Thinking</a:t>
                      </a:r>
                    </a:p>
                    <a:p>
                      <a:pPr algn="ctr">
                        <a:lnSpc>
                          <a:spcPct val="100000"/>
                        </a:lnSpc>
                        <a:spcAft>
                          <a:spcPts val="10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Shape</a:t>
                      </a:r>
                      <a:r>
                        <a:rPr lang="en-GB" sz="11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Space </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vMerge="1">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Discovery Theme Play</a:t>
                      </a:r>
                    </a:p>
                    <a:p>
                      <a:pPr marL="0" marR="0" indent="0" algn="ctr" defTabSz="914400" rtl="0" eaLnBrk="1" fontAlgn="auto" latinLnBrk="0" hangingPunct="1">
                        <a:lnSpc>
                          <a:spcPct val="100000"/>
                        </a:lnSpc>
                        <a:spcBef>
                          <a:spcPts val="0"/>
                        </a:spcBef>
                        <a:spcAft>
                          <a:spcPts val="1000"/>
                        </a:spcAft>
                        <a:buClrTx/>
                        <a:buSzTx/>
                        <a:buFontTx/>
                        <a:buNone/>
                        <a:tabLst/>
                        <a:defRPr/>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Activity stations</a:t>
                      </a:r>
                      <a:r>
                        <a:rPr lang="en-GB" sz="11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EYFS areas of Learning</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Story/ Singing</a:t>
                      </a:r>
                      <a:r>
                        <a:rPr lang="en-GB" sz="11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Reflection/ Reading</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688723290"/>
                  </a:ext>
                </a:extLst>
              </a:tr>
            </a:tbl>
          </a:graphicData>
        </a:graphic>
      </p:graphicFrame>
      <p:pic>
        <p:nvPicPr>
          <p:cNvPr id="14" name="Picture 13"/>
          <p:cNvPicPr>
            <a:picLocks noChangeAspect="1"/>
          </p:cNvPicPr>
          <p:nvPr/>
        </p:nvPicPr>
        <p:blipFill>
          <a:blip r:embed="rId2"/>
          <a:stretch>
            <a:fillRect/>
          </a:stretch>
        </p:blipFill>
        <p:spPr>
          <a:xfrm>
            <a:off x="342444" y="1546319"/>
            <a:ext cx="1167977" cy="4443976"/>
          </a:xfrm>
          <a:prstGeom prst="rect">
            <a:avLst/>
          </a:prstGeom>
        </p:spPr>
      </p:pic>
      <p:pic>
        <p:nvPicPr>
          <p:cNvPr id="15" name="Picture 14"/>
          <p:cNvPicPr>
            <a:picLocks noChangeAspect="1"/>
          </p:cNvPicPr>
          <p:nvPr/>
        </p:nvPicPr>
        <p:blipFill>
          <a:blip r:embed="rId3"/>
          <a:stretch>
            <a:fillRect/>
          </a:stretch>
        </p:blipFill>
        <p:spPr>
          <a:xfrm>
            <a:off x="1510420" y="787709"/>
            <a:ext cx="4962761" cy="674697"/>
          </a:xfrm>
          <a:prstGeom prst="rect">
            <a:avLst/>
          </a:prstGeom>
        </p:spPr>
      </p:pic>
      <p:pic>
        <p:nvPicPr>
          <p:cNvPr id="16" name="Picture 15"/>
          <p:cNvPicPr>
            <a:picLocks noChangeAspect="1"/>
          </p:cNvPicPr>
          <p:nvPr/>
        </p:nvPicPr>
        <p:blipFill>
          <a:blip r:embed="rId4"/>
          <a:stretch>
            <a:fillRect/>
          </a:stretch>
        </p:blipFill>
        <p:spPr>
          <a:xfrm>
            <a:off x="6473182" y="787708"/>
            <a:ext cx="5178886" cy="674697"/>
          </a:xfrm>
          <a:prstGeom prst="rect">
            <a:avLst/>
          </a:prstGeom>
        </p:spPr>
      </p:pic>
    </p:spTree>
    <p:extLst>
      <p:ext uri="{BB962C8B-B14F-4D97-AF65-F5344CB8AC3E}">
        <p14:creationId xmlns:p14="http://schemas.microsoft.com/office/powerpoint/2010/main" val="2117492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293" y="154544"/>
            <a:ext cx="6001789" cy="369332"/>
          </a:xfrm>
          <a:prstGeom prst="rect">
            <a:avLst/>
          </a:prstGeom>
          <a:noFill/>
        </p:spPr>
        <p:txBody>
          <a:bodyPr wrap="square" rtlCol="0">
            <a:spAutoFit/>
          </a:bodyPr>
          <a:lstStyle/>
          <a:p>
            <a:pPr algn="ctr"/>
            <a:r>
              <a:rPr lang="en-US" b="1" dirty="0"/>
              <a:t>EYFS and KS1 Curriculum</a:t>
            </a:r>
            <a:endParaRPr lang="en-GB" b="1" dirty="0"/>
          </a:p>
        </p:txBody>
      </p:sp>
      <p:graphicFrame>
        <p:nvGraphicFramePr>
          <p:cNvPr id="13" name="Table 12"/>
          <p:cNvGraphicFramePr>
            <a:graphicFrameLocks noGrp="1"/>
          </p:cNvGraphicFramePr>
          <p:nvPr>
            <p:extLst>
              <p:ext uri="{D42A27DB-BD31-4B8C-83A1-F6EECF244321}">
                <p14:modId xmlns:p14="http://schemas.microsoft.com/office/powerpoint/2010/main" val="574501225"/>
              </p:ext>
            </p:extLst>
          </p:nvPr>
        </p:nvGraphicFramePr>
        <p:xfrm>
          <a:off x="1510422" y="1477853"/>
          <a:ext cx="10141646" cy="5102126"/>
        </p:xfrm>
        <a:graphic>
          <a:graphicData uri="http://schemas.openxmlformats.org/drawingml/2006/table">
            <a:tbl>
              <a:tblPr firstRow="1" firstCol="1" bandRow="1"/>
              <a:tblGrid>
                <a:gridCol w="1062197">
                  <a:extLst>
                    <a:ext uri="{9D8B030D-6E8A-4147-A177-3AD203B41FA5}">
                      <a16:colId xmlns:a16="http://schemas.microsoft.com/office/drawing/2014/main" val="1668564475"/>
                    </a:ext>
                  </a:extLst>
                </a:gridCol>
                <a:gridCol w="1233752">
                  <a:extLst>
                    <a:ext uri="{9D8B030D-6E8A-4147-A177-3AD203B41FA5}">
                      <a16:colId xmlns:a16="http://schemas.microsoft.com/office/drawing/2014/main" val="3857092182"/>
                    </a:ext>
                  </a:extLst>
                </a:gridCol>
                <a:gridCol w="1997951">
                  <a:extLst>
                    <a:ext uri="{9D8B030D-6E8A-4147-A177-3AD203B41FA5}">
                      <a16:colId xmlns:a16="http://schemas.microsoft.com/office/drawing/2014/main" val="1547808576"/>
                    </a:ext>
                  </a:extLst>
                </a:gridCol>
                <a:gridCol w="1145492">
                  <a:extLst>
                    <a:ext uri="{9D8B030D-6E8A-4147-A177-3AD203B41FA5}">
                      <a16:colId xmlns:a16="http://schemas.microsoft.com/office/drawing/2014/main" val="2351619355"/>
                    </a:ext>
                  </a:extLst>
                </a:gridCol>
                <a:gridCol w="3125684">
                  <a:extLst>
                    <a:ext uri="{9D8B030D-6E8A-4147-A177-3AD203B41FA5}">
                      <a16:colId xmlns:a16="http://schemas.microsoft.com/office/drawing/2014/main" val="2456255449"/>
                    </a:ext>
                  </a:extLst>
                </a:gridCol>
                <a:gridCol w="1576570">
                  <a:extLst>
                    <a:ext uri="{9D8B030D-6E8A-4147-A177-3AD203B41FA5}">
                      <a16:colId xmlns:a16="http://schemas.microsoft.com/office/drawing/2014/main" val="138943723"/>
                    </a:ext>
                  </a:extLst>
                </a:gridCol>
              </a:tblGrid>
              <a:tr h="895886">
                <a:tc rowSpan="5">
                  <a:txBody>
                    <a:bodyPr/>
                    <a:lstStyle/>
                    <a:p>
                      <a:pPr algn="ctr">
                        <a:lnSpc>
                          <a:spcPct val="100000"/>
                        </a:lnSpc>
                        <a:spcAft>
                          <a:spcPts val="1000"/>
                        </a:spcAft>
                      </a:pPr>
                      <a:endParaRPr lang="en-GB" sz="1100" b="1" kern="1200" dirty="0">
                        <a:solidFill>
                          <a:schemeClr val="tx1"/>
                        </a:solidFill>
                        <a:effectLst/>
                        <a:latin typeface="Arial" panose="020B0604020202020204" pitchFamily="34" charset="0"/>
                        <a:ea typeface="+mn-ea"/>
                        <a:cs typeface="Arial" panose="020B0604020202020204" pitchFamily="34" charset="0"/>
                      </a:endParaRPr>
                    </a:p>
                    <a:p>
                      <a:pPr algn="ctr">
                        <a:lnSpc>
                          <a:spcPct val="100000"/>
                        </a:lnSpc>
                        <a:spcAft>
                          <a:spcPts val="1000"/>
                        </a:spcAft>
                      </a:pPr>
                      <a:endParaRPr lang="en-GB" sz="1100" b="0" kern="1200" dirty="0">
                        <a:solidFill>
                          <a:schemeClr val="tx1"/>
                        </a:solidFill>
                        <a:effectLst/>
                        <a:latin typeface="Arial" panose="020B0604020202020204" pitchFamily="34" charset="0"/>
                        <a:ea typeface="+mn-ea"/>
                        <a:cs typeface="Arial" panose="020B0604020202020204" pitchFamily="34" charset="0"/>
                      </a:endParaRPr>
                    </a:p>
                    <a:p>
                      <a:pPr algn="ctr">
                        <a:lnSpc>
                          <a:spcPct val="100000"/>
                        </a:lnSpc>
                        <a:spcAft>
                          <a:spcPts val="1000"/>
                        </a:spcAft>
                      </a:pPr>
                      <a:r>
                        <a:rPr lang="en-GB" sz="1100" b="0" kern="1200" dirty="0">
                          <a:solidFill>
                            <a:schemeClr val="tx1"/>
                          </a:solidFill>
                          <a:effectLst/>
                          <a:latin typeface="Arial" panose="020B0604020202020204" pitchFamily="34" charset="0"/>
                          <a:ea typeface="+mn-ea"/>
                          <a:cs typeface="Arial" panose="020B0604020202020204" pitchFamily="34" charset="0"/>
                        </a:rPr>
                        <a:t>Arrival</a:t>
                      </a:r>
                      <a:r>
                        <a:rPr lang="en-GB" sz="1100" b="0" kern="1200" baseline="0" dirty="0">
                          <a:solidFill>
                            <a:schemeClr val="tx1"/>
                          </a:solidFill>
                          <a:effectLst/>
                          <a:latin typeface="Arial" panose="020B0604020202020204" pitchFamily="34" charset="0"/>
                          <a:ea typeface="+mn-ea"/>
                          <a:cs typeface="Arial" panose="020B0604020202020204" pitchFamily="34" charset="0"/>
                        </a:rPr>
                        <a:t> &amp; registration/ Personal exploration and individual work</a:t>
                      </a:r>
                    </a:p>
                    <a:p>
                      <a:pPr algn="ctr">
                        <a:lnSpc>
                          <a:spcPct val="100000"/>
                        </a:lnSpc>
                        <a:spcAft>
                          <a:spcPts val="1000"/>
                        </a:spcAft>
                      </a:pPr>
                      <a:endParaRPr lang="en-GB" sz="1100" b="0" kern="1200" baseline="0" dirty="0">
                        <a:solidFill>
                          <a:schemeClr val="tx1"/>
                        </a:solidFill>
                        <a:effectLst/>
                        <a:latin typeface="Arial" panose="020B0604020202020204" pitchFamily="34" charset="0"/>
                        <a:ea typeface="+mn-ea"/>
                        <a:cs typeface="Arial" panose="020B0604020202020204" pitchFamily="34" charset="0"/>
                      </a:endParaRPr>
                    </a:p>
                    <a:p>
                      <a:pPr algn="ctr">
                        <a:lnSpc>
                          <a:spcPct val="100000"/>
                        </a:lnSpc>
                        <a:spcAft>
                          <a:spcPts val="1000"/>
                        </a:spcAft>
                      </a:pPr>
                      <a:endParaRPr lang="en-GB" sz="1100" b="0" kern="1200" baseline="0" dirty="0">
                        <a:solidFill>
                          <a:schemeClr val="tx1"/>
                        </a:solidFill>
                        <a:effectLst/>
                        <a:latin typeface="Arial" panose="020B0604020202020204" pitchFamily="34" charset="0"/>
                        <a:ea typeface="+mn-ea"/>
                        <a:cs typeface="Arial" panose="020B0604020202020204" pitchFamily="34" charset="0"/>
                      </a:endParaRPr>
                    </a:p>
                    <a:p>
                      <a:pPr algn="ctr">
                        <a:lnSpc>
                          <a:spcPct val="100000"/>
                        </a:lnSpc>
                        <a:spcAft>
                          <a:spcPts val="1000"/>
                        </a:spcAft>
                      </a:pPr>
                      <a:endParaRPr lang="en-GB" sz="1100" b="0" kern="1200" baseline="0" dirty="0">
                        <a:solidFill>
                          <a:schemeClr val="tx1"/>
                        </a:solidFill>
                        <a:effectLst/>
                        <a:latin typeface="Arial" panose="020B0604020202020204" pitchFamily="34" charset="0"/>
                        <a:ea typeface="+mn-ea"/>
                        <a:cs typeface="Arial" panose="020B0604020202020204" pitchFamily="34" charset="0"/>
                      </a:endParaRPr>
                    </a:p>
                    <a:p>
                      <a:pPr algn="ctr">
                        <a:lnSpc>
                          <a:spcPct val="100000"/>
                        </a:lnSpc>
                        <a:spcAft>
                          <a:spcPts val="1000"/>
                        </a:spcAft>
                      </a:pPr>
                      <a:r>
                        <a:rPr lang="en-GB" sz="1100" b="0" kern="1200" baseline="0" dirty="0">
                          <a:solidFill>
                            <a:schemeClr val="tx1"/>
                          </a:solidFill>
                          <a:effectLst/>
                          <a:latin typeface="Arial" panose="020B0604020202020204" pitchFamily="34" charset="0"/>
                          <a:ea typeface="+mn-ea"/>
                          <a:cs typeface="Arial" panose="020B0604020202020204" pitchFamily="34" charset="0"/>
                        </a:rPr>
                        <a:t>Planned 1:1 sessions  and learning through play</a:t>
                      </a:r>
                    </a:p>
                    <a:p>
                      <a:pPr algn="ctr">
                        <a:lnSpc>
                          <a:spcPct val="100000"/>
                        </a:lnSpc>
                        <a:spcAft>
                          <a:spcPts val="1000"/>
                        </a:spcAft>
                      </a:pPr>
                      <a:r>
                        <a:rPr lang="en-GB" sz="1100" b="0" kern="1200" baseline="0" dirty="0">
                          <a:solidFill>
                            <a:schemeClr val="tx1"/>
                          </a:solidFill>
                          <a:effectLst/>
                          <a:latin typeface="Arial" panose="020B0604020202020204" pitchFamily="34" charset="0"/>
                          <a:ea typeface="+mn-ea"/>
                          <a:cs typeface="Arial" panose="020B0604020202020204" pitchFamily="34" charset="0"/>
                        </a:rPr>
                        <a:t>(Developing characteristics of effective learning) </a:t>
                      </a:r>
                      <a:endParaRPr lang="en-GB" sz="11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5">
                  <a:txBody>
                    <a:bodyPr/>
                    <a:lstStyle/>
                    <a:p>
                      <a:pPr algn="ctr">
                        <a:lnSpc>
                          <a:spcPct val="115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Communication and Hello</a:t>
                      </a: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My</a:t>
                      </a:r>
                      <a:r>
                        <a:rPr lang="en-GB" sz="11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Communication</a:t>
                      </a: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0" i="0" kern="1200" dirty="0">
                          <a:solidFill>
                            <a:schemeClr val="tx1"/>
                          </a:solidFill>
                          <a:effectLst/>
                          <a:latin typeface="Arial" panose="020B0604020202020204" pitchFamily="34" charset="0"/>
                          <a:ea typeface="+mn-ea"/>
                          <a:cs typeface="Arial" panose="020B0604020202020204" pitchFamily="34" charset="0"/>
                        </a:rPr>
                        <a:t>Story</a:t>
                      </a:r>
                      <a:r>
                        <a:rPr lang="en-GB" sz="1100" b="0" i="0" kern="1200" baseline="0" dirty="0">
                          <a:solidFill>
                            <a:schemeClr val="tx1"/>
                          </a:solidFill>
                          <a:effectLst/>
                          <a:latin typeface="Arial" panose="020B0604020202020204" pitchFamily="34" charset="0"/>
                          <a:ea typeface="+mn-ea"/>
                          <a:cs typeface="Arial" panose="020B0604020202020204" pitchFamily="34" charset="0"/>
                        </a:rPr>
                        <a:t>, Reading, phonics </a:t>
                      </a:r>
                      <a:endParaRPr lang="en-GB" sz="1100" b="1" i="0" kern="1200" baseline="0" dirty="0">
                        <a:solidFill>
                          <a:schemeClr val="tx1"/>
                        </a:solidFill>
                        <a:effectLst/>
                        <a:latin typeface="Arial" panose="020B0604020202020204" pitchFamily="34" charset="0"/>
                        <a:ea typeface="+mn-ea"/>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rowSpan="5">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PSED </a:t>
                      </a:r>
                    </a:p>
                    <a:p>
                      <a:pPr algn="ctr">
                        <a:lnSpc>
                          <a:spcPct val="100000"/>
                        </a:lnSpc>
                        <a:spcAft>
                          <a:spcPts val="1000"/>
                        </a:spcAft>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Lunch Time</a:t>
                      </a: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Discovery Theme Play</a:t>
                      </a:r>
                    </a:p>
                    <a:p>
                      <a:pPr algn="ctr">
                        <a:lnSpc>
                          <a:spcPct val="100000"/>
                        </a:lnSpc>
                        <a:spcAft>
                          <a:spcPts val="10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Activity stations</a:t>
                      </a:r>
                      <a:r>
                        <a:rPr lang="en-GB" sz="11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Prime</a:t>
                      </a:r>
                      <a:r>
                        <a:rPr lang="en-GB" sz="11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areas of learning </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Story/ Singing</a:t>
                      </a:r>
                      <a:r>
                        <a:rPr lang="en-GB" sz="11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Reflection/ Reading</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249885259"/>
                  </a:ext>
                </a:extLst>
              </a:tr>
              <a:tr h="895886">
                <a:tc vMerge="1">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Swimming</a:t>
                      </a:r>
                    </a:p>
                    <a:p>
                      <a:pPr algn="ctr">
                        <a:lnSpc>
                          <a:spcPct val="100000"/>
                        </a:lnSpc>
                        <a:spcAft>
                          <a:spcPts val="10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My</a:t>
                      </a:r>
                      <a:r>
                        <a:rPr lang="en-GB" sz="11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Movement </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vMerge="1">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Discovery Theme Play</a:t>
                      </a: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Activity stations</a:t>
                      </a:r>
                      <a:r>
                        <a:rPr lang="en-GB" sz="11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Prime</a:t>
                      </a:r>
                      <a:r>
                        <a:rPr lang="en-GB" sz="11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areas of learning </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Story/ Singing</a:t>
                      </a:r>
                      <a:r>
                        <a:rPr lang="en-GB" sz="11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Reflection/ Reading</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464097546"/>
                  </a:ext>
                </a:extLst>
              </a:tr>
              <a:tr h="950919">
                <a:tc vMerge="1">
                  <a:txBody>
                    <a:bodyPr/>
                    <a:lstStyle/>
                    <a:p>
                      <a:endParaRPr lang="en-GB"/>
                    </a:p>
                  </a:txBody>
                  <a:tcPr/>
                </a:tc>
                <a:tc vMerge="1">
                  <a:txBody>
                    <a:bodyPr/>
                    <a:lstStyle/>
                    <a:p>
                      <a:endParaRPr lang="en-GB"/>
                    </a:p>
                  </a:txBody>
                  <a:tcPr/>
                </a:tc>
                <a:tc>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My Thinking</a:t>
                      </a: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0" kern="1200" dirty="0">
                          <a:solidFill>
                            <a:schemeClr val="tx1"/>
                          </a:solidFill>
                          <a:effectLst/>
                          <a:latin typeface="Arial" panose="020B0604020202020204" pitchFamily="34" charset="0"/>
                          <a:ea typeface="+mn-ea"/>
                          <a:cs typeface="Arial" panose="020B0604020202020204" pitchFamily="34" charset="0"/>
                        </a:rPr>
                        <a:t>Numbers, quantity,</a:t>
                      </a:r>
                      <a:r>
                        <a:rPr lang="en-GB" sz="1100" b="0" kern="1200" baseline="0" dirty="0">
                          <a:solidFill>
                            <a:schemeClr val="tx1"/>
                          </a:solidFill>
                          <a:effectLst/>
                          <a:latin typeface="Arial" panose="020B0604020202020204" pitchFamily="34" charset="0"/>
                          <a:ea typeface="+mn-ea"/>
                          <a:cs typeface="Arial" panose="020B0604020202020204" pitchFamily="34" charset="0"/>
                        </a:rPr>
                        <a:t> everyday objects </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Discovery Theme Play</a:t>
                      </a: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Activity stations</a:t>
                      </a:r>
                      <a:r>
                        <a:rPr lang="en-GB" sz="11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Prime</a:t>
                      </a:r>
                      <a:r>
                        <a:rPr lang="en-GB" sz="11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areas of learning </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Story/ Singing</a:t>
                      </a:r>
                      <a:r>
                        <a:rPr lang="en-GB" sz="11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Reflection/ Reading</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001771668"/>
                  </a:ext>
                </a:extLst>
              </a:tr>
              <a:tr h="787843">
                <a:tc vMerge="1">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My Communication</a:t>
                      </a:r>
                    </a:p>
                    <a:p>
                      <a:pPr algn="ctr">
                        <a:lnSpc>
                          <a:spcPct val="100000"/>
                        </a:lnSpc>
                        <a:spcAft>
                          <a:spcPts val="10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Mar</a:t>
                      </a:r>
                      <a:r>
                        <a:rPr lang="en-GB" sz="11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k making, writing </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vMerge="1">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Discovery Theme Play</a:t>
                      </a: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Activity stations</a:t>
                      </a:r>
                      <a:r>
                        <a:rPr lang="en-GB" sz="11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Prime</a:t>
                      </a:r>
                      <a:r>
                        <a:rPr lang="en-GB" sz="11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areas of learning </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endParaRPr lang="en-GB" sz="11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Story/ Singing</a:t>
                      </a:r>
                      <a:r>
                        <a:rPr lang="en-GB" sz="11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Reflection/ Reading</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GB" sz="1100" b="1" dirty="0">
                        <a:latin typeface="Arial" panose="020B060402020202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660128364"/>
                  </a:ext>
                </a:extLst>
              </a:tr>
              <a:tr h="913441">
                <a:tc vMerge="1">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vMerge="1">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My Thinking</a:t>
                      </a:r>
                    </a:p>
                    <a:p>
                      <a:pPr algn="ctr">
                        <a:lnSpc>
                          <a:spcPct val="100000"/>
                        </a:lnSpc>
                        <a:spcAft>
                          <a:spcPts val="1000"/>
                        </a:spcAft>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Shape</a:t>
                      </a:r>
                      <a:r>
                        <a:rPr lang="en-GB" sz="11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Space </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vMerge="1">
                  <a:txBody>
                    <a:bodyPr/>
                    <a:lstStyle/>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Discovery Theme Play</a:t>
                      </a:r>
                    </a:p>
                    <a:p>
                      <a:pPr marL="0" marR="0" indent="0" algn="ctr" defTabSz="914400" rtl="0" eaLnBrk="1" fontAlgn="auto" latinLnBrk="0" hangingPunct="1">
                        <a:lnSpc>
                          <a:spcPct val="100000"/>
                        </a:lnSpc>
                        <a:spcBef>
                          <a:spcPts val="0"/>
                        </a:spcBef>
                        <a:spcAft>
                          <a:spcPts val="1000"/>
                        </a:spcAft>
                        <a:buClrTx/>
                        <a:buSzTx/>
                        <a:buFontTx/>
                        <a:buNone/>
                        <a:tabLst/>
                        <a:defRPr/>
                      </a:pP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Activity stations</a:t>
                      </a:r>
                      <a:r>
                        <a:rPr lang="en-GB" sz="11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Prime</a:t>
                      </a:r>
                      <a:r>
                        <a:rPr lang="en-GB" sz="11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areas of learning </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Story/ Singing</a:t>
                      </a:r>
                      <a:r>
                        <a:rPr lang="en-GB" sz="11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Reflection/ Reading</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100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688723290"/>
                  </a:ext>
                </a:extLst>
              </a:tr>
            </a:tbl>
          </a:graphicData>
        </a:graphic>
      </p:graphicFrame>
      <p:pic>
        <p:nvPicPr>
          <p:cNvPr id="14" name="Picture 13"/>
          <p:cNvPicPr>
            <a:picLocks noChangeAspect="1"/>
          </p:cNvPicPr>
          <p:nvPr/>
        </p:nvPicPr>
        <p:blipFill>
          <a:blip r:embed="rId2"/>
          <a:stretch>
            <a:fillRect/>
          </a:stretch>
        </p:blipFill>
        <p:spPr>
          <a:xfrm>
            <a:off x="342444" y="1546319"/>
            <a:ext cx="1167977" cy="4443976"/>
          </a:xfrm>
          <a:prstGeom prst="rect">
            <a:avLst/>
          </a:prstGeom>
        </p:spPr>
      </p:pic>
      <p:pic>
        <p:nvPicPr>
          <p:cNvPr id="15" name="Picture 14"/>
          <p:cNvPicPr>
            <a:picLocks noChangeAspect="1"/>
          </p:cNvPicPr>
          <p:nvPr/>
        </p:nvPicPr>
        <p:blipFill>
          <a:blip r:embed="rId3"/>
          <a:stretch>
            <a:fillRect/>
          </a:stretch>
        </p:blipFill>
        <p:spPr>
          <a:xfrm>
            <a:off x="1510420" y="787709"/>
            <a:ext cx="4962761" cy="674697"/>
          </a:xfrm>
          <a:prstGeom prst="rect">
            <a:avLst/>
          </a:prstGeom>
        </p:spPr>
      </p:pic>
      <p:pic>
        <p:nvPicPr>
          <p:cNvPr id="16" name="Picture 15"/>
          <p:cNvPicPr>
            <a:picLocks noChangeAspect="1"/>
          </p:cNvPicPr>
          <p:nvPr/>
        </p:nvPicPr>
        <p:blipFill>
          <a:blip r:embed="rId4"/>
          <a:stretch>
            <a:fillRect/>
          </a:stretch>
        </p:blipFill>
        <p:spPr>
          <a:xfrm>
            <a:off x="6473182" y="787708"/>
            <a:ext cx="5178886" cy="674697"/>
          </a:xfrm>
          <a:prstGeom prst="rect">
            <a:avLst/>
          </a:prstGeom>
        </p:spPr>
      </p:pic>
      <p:sp>
        <p:nvSpPr>
          <p:cNvPr id="3" name="Left-Right Arrow 2"/>
          <p:cNvSpPr/>
          <p:nvPr/>
        </p:nvSpPr>
        <p:spPr>
          <a:xfrm>
            <a:off x="1630017" y="1815548"/>
            <a:ext cx="9700592" cy="1351722"/>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5"/>
          <a:stretch>
            <a:fillRect/>
          </a:stretch>
        </p:blipFill>
        <p:spPr>
          <a:xfrm>
            <a:off x="1615283" y="3333912"/>
            <a:ext cx="9730059" cy="1390008"/>
          </a:xfrm>
          <a:prstGeom prst="rect">
            <a:avLst/>
          </a:prstGeom>
        </p:spPr>
      </p:pic>
      <p:sp>
        <p:nvSpPr>
          <p:cNvPr id="5" name="TextBox 4"/>
          <p:cNvSpPr txBox="1"/>
          <p:nvPr/>
        </p:nvSpPr>
        <p:spPr>
          <a:xfrm>
            <a:off x="2756452" y="2181063"/>
            <a:ext cx="7288696" cy="584775"/>
          </a:xfrm>
          <a:prstGeom prst="rect">
            <a:avLst/>
          </a:prstGeom>
          <a:noFill/>
        </p:spPr>
        <p:txBody>
          <a:bodyPr wrap="square" rtlCol="0">
            <a:spAutoFit/>
          </a:bodyPr>
          <a:lstStyle/>
          <a:p>
            <a:pPr algn="ctr"/>
            <a:r>
              <a:rPr lang="en-GB" sz="3200" b="1" dirty="0"/>
              <a:t>EHCP Outcomes </a:t>
            </a:r>
          </a:p>
        </p:txBody>
      </p:sp>
      <p:sp>
        <p:nvSpPr>
          <p:cNvPr id="6" name="TextBox 5"/>
          <p:cNvSpPr txBox="1"/>
          <p:nvPr/>
        </p:nvSpPr>
        <p:spPr>
          <a:xfrm>
            <a:off x="3498574" y="3768307"/>
            <a:ext cx="6546574" cy="523220"/>
          </a:xfrm>
          <a:prstGeom prst="rect">
            <a:avLst/>
          </a:prstGeom>
          <a:noFill/>
        </p:spPr>
        <p:txBody>
          <a:bodyPr wrap="square" rtlCol="0">
            <a:spAutoFit/>
          </a:bodyPr>
          <a:lstStyle/>
          <a:p>
            <a:r>
              <a:rPr lang="en-GB" sz="2800" b="1" dirty="0"/>
              <a:t>Characteristics of Effective Learning </a:t>
            </a:r>
          </a:p>
        </p:txBody>
      </p:sp>
      <p:pic>
        <p:nvPicPr>
          <p:cNvPr id="11" name="Picture 10"/>
          <p:cNvPicPr>
            <a:picLocks noChangeAspect="1"/>
          </p:cNvPicPr>
          <p:nvPr/>
        </p:nvPicPr>
        <p:blipFill>
          <a:blip r:embed="rId5"/>
          <a:stretch>
            <a:fillRect/>
          </a:stretch>
        </p:blipFill>
        <p:spPr>
          <a:xfrm>
            <a:off x="1716215" y="4983828"/>
            <a:ext cx="9730059" cy="1390008"/>
          </a:xfrm>
          <a:prstGeom prst="rect">
            <a:avLst/>
          </a:prstGeom>
        </p:spPr>
      </p:pic>
      <p:sp>
        <p:nvSpPr>
          <p:cNvPr id="7" name="TextBox 6"/>
          <p:cNvSpPr txBox="1"/>
          <p:nvPr/>
        </p:nvSpPr>
        <p:spPr>
          <a:xfrm>
            <a:off x="3498574" y="5380383"/>
            <a:ext cx="5671930" cy="584775"/>
          </a:xfrm>
          <a:prstGeom prst="rect">
            <a:avLst/>
          </a:prstGeom>
          <a:noFill/>
        </p:spPr>
        <p:txBody>
          <a:bodyPr wrap="square" rtlCol="0">
            <a:spAutoFit/>
          </a:bodyPr>
          <a:lstStyle/>
          <a:p>
            <a:pPr algn="ctr"/>
            <a:r>
              <a:rPr lang="en-GB" sz="3200" b="1" dirty="0"/>
              <a:t>Enabling Environment </a:t>
            </a:r>
          </a:p>
        </p:txBody>
      </p:sp>
    </p:spTree>
    <p:extLst>
      <p:ext uri="{BB962C8B-B14F-4D97-AF65-F5344CB8AC3E}">
        <p14:creationId xmlns:p14="http://schemas.microsoft.com/office/powerpoint/2010/main" val="4262653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5250"/>
            <a:ext cx="12361333" cy="6953250"/>
          </a:xfrm>
          <a:prstGeom prst="rect">
            <a:avLst/>
          </a:prstGeom>
        </p:spPr>
      </p:pic>
      <p:sp>
        <p:nvSpPr>
          <p:cNvPr id="4" name="TextBox 3"/>
          <p:cNvSpPr txBox="1"/>
          <p:nvPr/>
        </p:nvSpPr>
        <p:spPr>
          <a:xfrm>
            <a:off x="2507226" y="0"/>
            <a:ext cx="9350477" cy="923330"/>
          </a:xfrm>
          <a:prstGeom prst="rect">
            <a:avLst/>
          </a:prstGeom>
          <a:noFill/>
        </p:spPr>
        <p:txBody>
          <a:bodyPr wrap="square" rtlCol="0">
            <a:spAutoFit/>
          </a:bodyPr>
          <a:lstStyle/>
          <a:p>
            <a:endParaRPr lang="en-GB" dirty="0" smtClean="0"/>
          </a:p>
          <a:p>
            <a:endParaRPr lang="en-GB" dirty="0"/>
          </a:p>
          <a:p>
            <a:endParaRPr lang="en-GB" dirty="0"/>
          </a:p>
        </p:txBody>
      </p:sp>
      <p:sp>
        <p:nvSpPr>
          <p:cNvPr id="6" name="TextBox 5"/>
          <p:cNvSpPr txBox="1"/>
          <p:nvPr/>
        </p:nvSpPr>
        <p:spPr>
          <a:xfrm>
            <a:off x="2507226" y="0"/>
            <a:ext cx="9350477" cy="3385542"/>
          </a:xfrm>
          <a:prstGeom prst="rect">
            <a:avLst/>
          </a:prstGeom>
          <a:noFill/>
        </p:spPr>
        <p:txBody>
          <a:bodyPr wrap="square" rtlCol="0">
            <a:spAutoFit/>
          </a:bodyPr>
          <a:lstStyle/>
          <a:p>
            <a:endParaRPr lang="en-GB" dirty="0" smtClean="0"/>
          </a:p>
          <a:p>
            <a:r>
              <a:rPr lang="en-GB" sz="2000" b="1" dirty="0" smtClean="0"/>
              <a:t>Guiding Principles</a:t>
            </a:r>
            <a:endParaRPr lang="en-GB" sz="2000" b="1" dirty="0"/>
          </a:p>
          <a:p>
            <a:endParaRPr lang="en-GB" dirty="0" smtClean="0"/>
          </a:p>
          <a:p>
            <a:r>
              <a:rPr lang="en-GB" sz="2000" dirty="0" smtClean="0"/>
              <a:t>We recognise in the Early years that children are ‘learning to learn’ and need opportunities to develop foundational skills within a nurturing environment. </a:t>
            </a:r>
          </a:p>
          <a:p>
            <a:endParaRPr lang="en-GB" sz="2000" dirty="0"/>
          </a:p>
          <a:p>
            <a:r>
              <a:rPr lang="en-GB" sz="2000" dirty="0" smtClean="0"/>
              <a:t>These Principles </a:t>
            </a:r>
            <a:r>
              <a:rPr lang="en-GB" sz="2000" dirty="0"/>
              <a:t>interact with and reflect Birch Wood’s child centred approach to learning, which incorporates each child’s Education Health Care Plan </a:t>
            </a:r>
            <a:endParaRPr lang="en-GB" sz="2000" dirty="0" smtClean="0"/>
          </a:p>
          <a:p>
            <a:endParaRPr lang="en-GB" sz="2000" dirty="0"/>
          </a:p>
          <a:p>
            <a:endParaRPr lang="en-GB" sz="2000" dirty="0"/>
          </a:p>
          <a:p>
            <a:endParaRPr lang="en-GB" dirty="0"/>
          </a:p>
        </p:txBody>
      </p:sp>
      <p:pic>
        <p:nvPicPr>
          <p:cNvPr id="5" name="Picture 4"/>
          <p:cNvPicPr>
            <a:picLocks noChangeAspect="1"/>
          </p:cNvPicPr>
          <p:nvPr/>
        </p:nvPicPr>
        <p:blipFill>
          <a:blip r:embed="rId3"/>
          <a:stretch>
            <a:fillRect/>
          </a:stretch>
        </p:blipFill>
        <p:spPr>
          <a:xfrm>
            <a:off x="2612637" y="2849539"/>
            <a:ext cx="8667788" cy="1648720"/>
          </a:xfrm>
          <a:prstGeom prst="rect">
            <a:avLst/>
          </a:prstGeom>
        </p:spPr>
      </p:pic>
      <p:grpSp>
        <p:nvGrpSpPr>
          <p:cNvPr id="7" name="Group 6"/>
          <p:cNvGrpSpPr/>
          <p:nvPr/>
        </p:nvGrpSpPr>
        <p:grpSpPr>
          <a:xfrm>
            <a:off x="3097161" y="4498259"/>
            <a:ext cx="7462684" cy="1902541"/>
            <a:chOff x="831272" y="4230136"/>
            <a:chExt cx="9836727" cy="2627865"/>
          </a:xfrm>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1070" t="4242" r="11824" b="16162"/>
            <a:stretch/>
          </p:blipFill>
          <p:spPr>
            <a:xfrm>
              <a:off x="3755964" y="4230137"/>
              <a:ext cx="3408218" cy="262786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182" y="4230136"/>
              <a:ext cx="3503817" cy="2627863"/>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5152" r="17778"/>
            <a:stretch/>
          </p:blipFill>
          <p:spPr>
            <a:xfrm rot="5400000">
              <a:off x="980474" y="4082511"/>
              <a:ext cx="2626288" cy="2924691"/>
            </a:xfrm>
            <a:prstGeom prst="rect">
              <a:avLst/>
            </a:prstGeom>
          </p:spPr>
        </p:pic>
      </p:grpSp>
    </p:spTree>
    <p:extLst>
      <p:ext uri="{BB962C8B-B14F-4D97-AF65-F5344CB8AC3E}">
        <p14:creationId xmlns:p14="http://schemas.microsoft.com/office/powerpoint/2010/main" val="3952062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5250"/>
            <a:ext cx="12361333" cy="6953250"/>
          </a:xfrm>
          <a:prstGeom prst="rect">
            <a:avLst/>
          </a:prstGeom>
        </p:spPr>
      </p:pic>
      <p:sp>
        <p:nvSpPr>
          <p:cNvPr id="4" name="Rectangle 3"/>
          <p:cNvSpPr/>
          <p:nvPr/>
        </p:nvSpPr>
        <p:spPr>
          <a:xfrm>
            <a:off x="2493148" y="110254"/>
            <a:ext cx="9399319" cy="6309420"/>
          </a:xfrm>
          <a:prstGeom prst="rect">
            <a:avLst/>
          </a:prstGeom>
        </p:spPr>
        <p:txBody>
          <a:bodyPr wrap="square">
            <a:spAutoFit/>
          </a:bodyPr>
          <a:lstStyle/>
          <a:p>
            <a:r>
              <a:rPr lang="en-US" sz="2000" b="1" dirty="0" smtClean="0">
                <a:latin typeface="Arial" panose="020B0604020202020204" pitchFamily="34" charset="0"/>
                <a:cs typeface="Arial" panose="020B0604020202020204" pitchFamily="34" charset="0"/>
              </a:rPr>
              <a:t>Guiding Principles Implemented </a:t>
            </a:r>
          </a:p>
          <a:p>
            <a:endParaRPr lang="en-US" sz="1600" b="1" dirty="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en-US" sz="1600" b="1" dirty="0" smtClean="0">
                <a:latin typeface="Arial" panose="020B0604020202020204" pitchFamily="34" charset="0"/>
                <a:cs typeface="Arial" panose="020B0604020202020204" pitchFamily="34" charset="0"/>
              </a:rPr>
              <a:t>A </a:t>
            </a:r>
            <a:r>
              <a:rPr lang="en-US" sz="1600" b="1" dirty="0">
                <a:latin typeface="Arial" panose="020B0604020202020204" pitchFamily="34" charset="0"/>
                <a:cs typeface="Arial" panose="020B0604020202020204" pitchFamily="34" charset="0"/>
              </a:rPr>
              <a:t>UNIQUE CHILD</a:t>
            </a:r>
            <a:r>
              <a:rPr lang="en-US" sz="1600" dirty="0">
                <a:latin typeface="Arial" panose="020B0604020202020204" pitchFamily="34" charset="0"/>
                <a:cs typeface="Arial" panose="020B0604020202020204" pitchFamily="34" charset="0"/>
              </a:rPr>
              <a:t> – developing resilient, capable, confident and self-assured individuals.</a:t>
            </a:r>
          </a:p>
          <a:p>
            <a:pPr marL="285750" indent="-285750">
              <a:buFont typeface="Arial" panose="020B0604020202020204" pitchFamily="34" charset="0"/>
              <a:buChar char="•"/>
            </a:pPr>
            <a:r>
              <a:rPr lang="en-US" sz="1600" dirty="0" smtClean="0">
                <a:solidFill>
                  <a:srgbClr val="0070C0"/>
                </a:solidFill>
                <a:latin typeface="Arial" panose="020B0604020202020204" pitchFamily="34" charset="0"/>
                <a:cs typeface="Arial" panose="020B0604020202020204" pitchFamily="34" charset="0"/>
              </a:rPr>
              <a:t>Time </a:t>
            </a:r>
            <a:r>
              <a:rPr lang="en-US" sz="1600" dirty="0">
                <a:solidFill>
                  <a:srgbClr val="0070C0"/>
                </a:solidFill>
                <a:latin typeface="Arial" panose="020B0604020202020204" pitchFamily="34" charset="0"/>
                <a:cs typeface="Arial" panose="020B0604020202020204" pitchFamily="34" charset="0"/>
              </a:rPr>
              <a:t>spent with each child (Transition)</a:t>
            </a:r>
          </a:p>
          <a:p>
            <a:pPr marL="285750" indent="-285750">
              <a:buFont typeface="Symbol" panose="05050102010706020507" pitchFamily="18" charset="2"/>
              <a:buChar char="·"/>
            </a:pPr>
            <a:r>
              <a:rPr lang="en-US" sz="1600" dirty="0">
                <a:solidFill>
                  <a:srgbClr val="0070C0"/>
                </a:solidFill>
                <a:latin typeface="Arial" panose="020B0604020202020204" pitchFamily="34" charset="0"/>
                <a:cs typeface="Arial" panose="020B0604020202020204" pitchFamily="34" charset="0"/>
              </a:rPr>
              <a:t>Able to cope with </a:t>
            </a:r>
            <a:r>
              <a:rPr lang="en-US" sz="1600" dirty="0" smtClean="0">
                <a:solidFill>
                  <a:srgbClr val="0070C0"/>
                </a:solidFill>
                <a:latin typeface="Arial" panose="020B0604020202020204" pitchFamily="34" charset="0"/>
                <a:cs typeface="Arial" panose="020B0604020202020204" pitchFamily="34" charset="0"/>
              </a:rPr>
              <a:t>changes. Prepare children for change, use symbols, build in change  </a:t>
            </a:r>
            <a:endParaRPr lang="en-US" sz="1600" dirty="0">
              <a:solidFill>
                <a:srgbClr val="0070C0"/>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en-US" sz="1600" dirty="0">
                <a:solidFill>
                  <a:srgbClr val="0070C0"/>
                </a:solidFill>
                <a:latin typeface="Arial" panose="020B0604020202020204" pitchFamily="34" charset="0"/>
                <a:cs typeface="Arial" panose="020B0604020202020204" pitchFamily="34" charset="0"/>
              </a:rPr>
              <a:t>Allow for </a:t>
            </a:r>
            <a:r>
              <a:rPr lang="en-US" sz="1600" dirty="0" smtClean="0">
                <a:solidFill>
                  <a:srgbClr val="0070C0"/>
                </a:solidFill>
                <a:latin typeface="Arial" panose="020B0604020202020204" pitchFamily="34" charset="0"/>
                <a:cs typeface="Arial" panose="020B0604020202020204" pitchFamily="34" charset="0"/>
              </a:rPr>
              <a:t>independence – Dressing and changing routines, eating and drinking. Backward chaining </a:t>
            </a:r>
            <a:endParaRPr lang="en-US" sz="1600" dirty="0">
              <a:solidFill>
                <a:srgbClr val="0070C0"/>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en-US" sz="1600" dirty="0" smtClean="0">
                <a:solidFill>
                  <a:srgbClr val="0070C0"/>
                </a:solidFill>
                <a:latin typeface="Arial" panose="020B0604020202020204" pitchFamily="34" charset="0"/>
                <a:cs typeface="Arial" panose="020B0604020202020204" pitchFamily="34" charset="0"/>
              </a:rPr>
              <a:t>Opportunities </a:t>
            </a:r>
            <a:r>
              <a:rPr lang="en-US" sz="1600" dirty="0">
                <a:solidFill>
                  <a:srgbClr val="0070C0"/>
                </a:solidFill>
                <a:latin typeface="Arial" panose="020B0604020202020204" pitchFamily="34" charset="0"/>
                <a:cs typeface="Arial" panose="020B0604020202020204" pitchFamily="34" charset="0"/>
              </a:rPr>
              <a:t>to problem </a:t>
            </a:r>
            <a:r>
              <a:rPr lang="en-US" sz="1600" dirty="0" smtClean="0">
                <a:solidFill>
                  <a:srgbClr val="0070C0"/>
                </a:solidFill>
                <a:latin typeface="Arial" panose="020B0604020202020204" pitchFamily="34" charset="0"/>
                <a:cs typeface="Arial" panose="020B0604020202020204" pitchFamily="34" charset="0"/>
              </a:rPr>
              <a:t>solve</a:t>
            </a:r>
            <a:r>
              <a:rPr lang="en-US" sz="1600" dirty="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 Ask open questions, prompt thinking </a:t>
            </a:r>
            <a:r>
              <a:rPr lang="en-US" sz="1600" dirty="0" err="1" smtClean="0">
                <a:solidFill>
                  <a:srgbClr val="0070C0"/>
                </a:solidFill>
                <a:latin typeface="Arial" panose="020B0604020202020204" pitchFamily="34" charset="0"/>
                <a:cs typeface="Arial" panose="020B0604020202020204" pitchFamily="34" charset="0"/>
              </a:rPr>
              <a:t>skils</a:t>
            </a:r>
            <a:r>
              <a:rPr lang="en-US" sz="1600" dirty="0" smtClean="0">
                <a:solidFill>
                  <a:srgbClr val="0070C0"/>
                </a:solidFill>
                <a:latin typeface="Arial" panose="020B0604020202020204" pitchFamily="34" charset="0"/>
                <a:cs typeface="Arial" panose="020B0604020202020204" pitchFamily="34" charset="0"/>
              </a:rPr>
              <a:t>, what happens if? </a:t>
            </a:r>
            <a:endParaRPr lang="en-US" sz="1600" dirty="0">
              <a:solidFill>
                <a:srgbClr val="0070C0"/>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endParaRPr lang="en-US" sz="1600" b="1" dirty="0">
              <a:solidFill>
                <a:srgbClr val="002060"/>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en-US" sz="1600" b="1" dirty="0">
                <a:latin typeface="Arial" panose="020B0604020202020204" pitchFamily="34" charset="0"/>
                <a:cs typeface="Arial" panose="020B0604020202020204" pitchFamily="34" charset="0"/>
              </a:rPr>
              <a:t>POSITIVE RELATIONSHIPS</a:t>
            </a:r>
            <a:r>
              <a:rPr lang="en-US" sz="1600" dirty="0">
                <a:latin typeface="Arial" panose="020B0604020202020204" pitchFamily="34" charset="0"/>
                <a:cs typeface="Arial" panose="020B0604020202020204" pitchFamily="34" charset="0"/>
              </a:rPr>
              <a:t>– supporting the children in becoming strong and independent.</a:t>
            </a:r>
          </a:p>
          <a:p>
            <a:pPr marL="285750" indent="-285750">
              <a:buFont typeface="Symbol" panose="05050102010706020507" pitchFamily="18" charset="2"/>
              <a:buChar char="·"/>
            </a:pPr>
            <a:endParaRPr lang="en-US" sz="1400" dirty="0">
              <a:solidFill>
                <a:srgbClr val="0070C0"/>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en-US" sz="1600" dirty="0">
                <a:solidFill>
                  <a:srgbClr val="0070C0"/>
                </a:solidFill>
                <a:latin typeface="Arial" panose="020B0604020202020204" pitchFamily="34" charset="0"/>
                <a:cs typeface="Arial" panose="020B0604020202020204" pitchFamily="34" charset="0"/>
              </a:rPr>
              <a:t>Key person in term </a:t>
            </a:r>
            <a:r>
              <a:rPr lang="en-US" sz="1600" dirty="0" smtClean="0">
                <a:solidFill>
                  <a:srgbClr val="0070C0"/>
                </a:solidFill>
                <a:latin typeface="Arial" panose="020B0604020202020204" pitchFamily="34" charset="0"/>
                <a:cs typeface="Arial" panose="020B0604020202020204" pitchFamily="34" charset="0"/>
              </a:rPr>
              <a:t>one</a:t>
            </a:r>
          </a:p>
          <a:p>
            <a:pPr marL="285750" indent="-285750">
              <a:buFont typeface="Symbol" panose="05050102010706020507" pitchFamily="18" charset="2"/>
              <a:buChar char="·"/>
            </a:pPr>
            <a:r>
              <a:rPr lang="en-US" sz="1600" dirty="0">
                <a:solidFill>
                  <a:srgbClr val="0070C0"/>
                </a:solidFill>
                <a:latin typeface="Arial" panose="020B0604020202020204" pitchFamily="34" charset="0"/>
                <a:cs typeface="Arial" panose="020B0604020202020204" pitchFamily="34" charset="0"/>
              </a:rPr>
              <a:t>F</a:t>
            </a:r>
            <a:r>
              <a:rPr lang="en-US" sz="1600" dirty="0" smtClean="0">
                <a:solidFill>
                  <a:srgbClr val="0070C0"/>
                </a:solidFill>
                <a:latin typeface="Arial" panose="020B0604020202020204" pitchFamily="34" charset="0"/>
                <a:cs typeface="Arial" panose="020B0604020202020204" pitchFamily="34" charset="0"/>
              </a:rPr>
              <a:t>ocus </a:t>
            </a:r>
            <a:r>
              <a:rPr lang="en-US" sz="1600" dirty="0">
                <a:solidFill>
                  <a:srgbClr val="0070C0"/>
                </a:solidFill>
                <a:latin typeface="Arial" panose="020B0604020202020204" pitchFamily="34" charset="0"/>
                <a:cs typeface="Arial" panose="020B0604020202020204" pitchFamily="34" charset="0"/>
              </a:rPr>
              <a:t>on communication and interaction (hello sessions, songs, games and play),</a:t>
            </a:r>
          </a:p>
          <a:p>
            <a:pPr marL="285750" indent="-285750">
              <a:buFont typeface="Symbol" panose="05050102010706020507" pitchFamily="18" charset="2"/>
              <a:buChar char="·"/>
            </a:pPr>
            <a:r>
              <a:rPr lang="en-US" sz="1600" dirty="0" smtClean="0">
                <a:solidFill>
                  <a:srgbClr val="0070C0"/>
                </a:solidFill>
                <a:latin typeface="Arial" panose="020B0604020202020204" pitchFamily="34" charset="0"/>
                <a:cs typeface="Arial" panose="020B0604020202020204" pitchFamily="34" charset="0"/>
              </a:rPr>
              <a:t>Feedback </a:t>
            </a:r>
            <a:r>
              <a:rPr lang="en-US" sz="1600" dirty="0">
                <a:solidFill>
                  <a:srgbClr val="0070C0"/>
                </a:solidFill>
                <a:latin typeface="Arial" panose="020B0604020202020204" pitchFamily="34" charset="0"/>
                <a:cs typeface="Arial" panose="020B0604020202020204" pitchFamily="34" charset="0"/>
              </a:rPr>
              <a:t>and positive behavior support </a:t>
            </a:r>
          </a:p>
          <a:p>
            <a:pPr marL="285750" indent="-285750">
              <a:buFont typeface="Symbol" panose="05050102010706020507" pitchFamily="18" charset="2"/>
              <a:buChar char="·"/>
            </a:pPr>
            <a:r>
              <a:rPr lang="en-US" sz="1600" dirty="0">
                <a:solidFill>
                  <a:srgbClr val="0070C0"/>
                </a:solidFill>
                <a:latin typeface="Arial" panose="020B0604020202020204" pitchFamily="34" charset="0"/>
                <a:cs typeface="Arial" panose="020B0604020202020204" pitchFamily="34" charset="0"/>
              </a:rPr>
              <a:t>Facilitate independent learning (e.g. independence boxes, starting and finishing</a:t>
            </a:r>
            <a:r>
              <a:rPr lang="en-US" sz="1600" dirty="0" smtClean="0">
                <a:solidFill>
                  <a:srgbClr val="0070C0"/>
                </a:solidFill>
                <a:latin typeface="Arial" panose="020B0604020202020204" pitchFamily="34" charset="0"/>
                <a:cs typeface="Arial" panose="020B0604020202020204" pitchFamily="34" charset="0"/>
              </a:rPr>
              <a:t>)</a:t>
            </a:r>
            <a:endParaRPr lang="en-US" sz="1600" dirty="0">
              <a:solidFill>
                <a:srgbClr val="0070C0"/>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endParaRPr lang="en-US" b="1" dirty="0" smtClean="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en-US" sz="1600" b="1" dirty="0">
                <a:latin typeface="Arial" panose="020B0604020202020204" pitchFamily="34" charset="0"/>
                <a:cs typeface="Arial" panose="020B0604020202020204" pitchFamily="34" charset="0"/>
              </a:rPr>
              <a:t>ENABLING ENVIRONMENTS–</a:t>
            </a:r>
            <a:r>
              <a:rPr lang="en-US" sz="1600" dirty="0">
                <a:latin typeface="Arial" panose="020B0604020202020204" pitchFamily="34" charset="0"/>
                <a:cs typeface="Arial" panose="020B0604020202020204" pitchFamily="34" charset="0"/>
              </a:rPr>
              <a:t> where opportunities and experiences respond to the individual needs of the child by developing a strong partnership between practitioners, parents/</a:t>
            </a:r>
            <a:r>
              <a:rPr lang="en-US" sz="1600" dirty="0" err="1">
                <a:latin typeface="Arial" panose="020B0604020202020204" pitchFamily="34" charset="0"/>
                <a:cs typeface="Arial" panose="020B0604020202020204" pitchFamily="34" charset="0"/>
              </a:rPr>
              <a:t>carers</a:t>
            </a:r>
            <a:r>
              <a:rPr lang="en-US" sz="1600" dirty="0">
                <a:latin typeface="Arial" panose="020B0604020202020204" pitchFamily="34" charset="0"/>
                <a:cs typeface="Arial" panose="020B0604020202020204" pitchFamily="34" charset="0"/>
              </a:rPr>
              <a:t> and the child. </a:t>
            </a:r>
            <a:endParaRPr lang="en-US" sz="1600" dirty="0">
              <a:solidFill>
                <a:srgbClr val="0070C0"/>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en-US" sz="1600" dirty="0">
                <a:solidFill>
                  <a:srgbClr val="0070C0"/>
                </a:solidFill>
                <a:latin typeface="Arial" panose="020B0604020202020204" pitchFamily="34" charset="0"/>
                <a:cs typeface="Arial" panose="020B0604020202020204" pitchFamily="34" charset="0"/>
              </a:rPr>
              <a:t>Transition e.g. working with parent/nursery to ease anxiety (use of objects, social stories)</a:t>
            </a:r>
          </a:p>
          <a:p>
            <a:pPr marL="285750" indent="-285750">
              <a:buFont typeface="Symbol" panose="05050102010706020507" pitchFamily="18" charset="2"/>
              <a:buChar char="·"/>
            </a:pPr>
            <a:r>
              <a:rPr lang="en-US" sz="1600" dirty="0">
                <a:solidFill>
                  <a:srgbClr val="0070C0"/>
                </a:solidFill>
                <a:latin typeface="Arial" panose="020B0604020202020204" pitchFamily="34" charset="0"/>
                <a:cs typeface="Arial" panose="020B0604020202020204" pitchFamily="34" charset="0"/>
              </a:rPr>
              <a:t>Total Communication Environment </a:t>
            </a:r>
          </a:p>
          <a:p>
            <a:pPr marL="285750" indent="-285750">
              <a:buFont typeface="Symbol" panose="05050102010706020507" pitchFamily="18" charset="2"/>
              <a:buChar char="·"/>
            </a:pPr>
            <a:r>
              <a:rPr lang="en-US" sz="1600" dirty="0">
                <a:solidFill>
                  <a:srgbClr val="0070C0"/>
                </a:solidFill>
                <a:latin typeface="Arial" panose="020B0604020202020204" pitchFamily="34" charset="0"/>
                <a:cs typeface="Arial" panose="020B0604020202020204" pitchFamily="34" charset="0"/>
              </a:rPr>
              <a:t>Stimulating resources</a:t>
            </a:r>
          </a:p>
          <a:p>
            <a:pPr marL="285750" indent="-285750">
              <a:buFont typeface="Symbol" panose="05050102010706020507" pitchFamily="18" charset="2"/>
              <a:buChar char="·"/>
            </a:pPr>
            <a:endParaRPr lang="en-GB" sz="1600" dirty="0">
              <a:solidFill>
                <a:srgbClr val="002060"/>
              </a:solidFill>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en-US" sz="1600" b="1" dirty="0">
                <a:latin typeface="Arial" panose="020B0604020202020204" pitchFamily="34" charset="0"/>
                <a:cs typeface="Arial" panose="020B0604020202020204" pitchFamily="34" charset="0"/>
              </a:rPr>
              <a:t>LEARNING AND DEVELOPING</a:t>
            </a:r>
            <a:r>
              <a:rPr lang="en-US" sz="1600" dirty="0">
                <a:latin typeface="Arial" panose="020B0604020202020204" pitchFamily="34" charset="0"/>
                <a:cs typeface="Arial" panose="020B0604020202020204" pitchFamily="34" charset="0"/>
              </a:rPr>
              <a:t>– An acknowledgement that children learn in different ways and at different rates</a:t>
            </a:r>
          </a:p>
        </p:txBody>
      </p:sp>
    </p:spTree>
    <p:extLst>
      <p:ext uri="{BB962C8B-B14F-4D97-AF65-F5344CB8AC3E}">
        <p14:creationId xmlns:p14="http://schemas.microsoft.com/office/powerpoint/2010/main" val="20825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249"/>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249"/>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249"/>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249"/>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249"/>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249"/>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249"/>
                                          </p:stCondLst>
                                        </p:cTn>
                                        <p:tgtEl>
                                          <p:spTgt spid="4">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249"/>
                                          </p:stCondLst>
                                        </p:cTn>
                                        <p:tgtEl>
                                          <p:spTgt spid="4">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249"/>
                                          </p:stCondLst>
                                        </p:cTn>
                                        <p:tgtEl>
                                          <p:spTgt spid="4">
                                            <p:txEl>
                                              <p:pRg st="16" end="1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249"/>
                                          </p:stCondLst>
                                        </p:cTn>
                                        <p:tgtEl>
                                          <p:spTgt spid="4">
                                            <p:txEl>
                                              <p:pRg st="17" end="1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249"/>
                                          </p:stCondLst>
                                        </p:cTn>
                                        <p:tgtEl>
                                          <p:spTgt spid="4">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249"/>
                                          </p:stCondLst>
                                        </p:cTn>
                                        <p:tgtEl>
                                          <p:spTgt spid="4">
                                            <p:txEl>
                                              <p:pRg st="19" end="1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249"/>
                                          </p:stCondLst>
                                        </p:cTn>
                                        <p:tgtEl>
                                          <p:spTgt spid="4">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5250"/>
            <a:ext cx="12361333" cy="6953250"/>
          </a:xfrm>
          <a:prstGeom prst="rect">
            <a:avLst/>
          </a:prstGeom>
        </p:spPr>
      </p:pic>
      <p:sp>
        <p:nvSpPr>
          <p:cNvPr id="4" name="Rectangle 3"/>
          <p:cNvSpPr/>
          <p:nvPr/>
        </p:nvSpPr>
        <p:spPr>
          <a:xfrm>
            <a:off x="2568566" y="691163"/>
            <a:ext cx="9424554" cy="4124206"/>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Three</a:t>
            </a:r>
            <a:r>
              <a:rPr lang="en-US" sz="24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characteristics of effective </a:t>
            </a:r>
            <a:r>
              <a:rPr lang="en-US" sz="2800" b="1" dirty="0" smtClean="0">
                <a:latin typeface="Arial" panose="020B0604020202020204" pitchFamily="34" charset="0"/>
                <a:cs typeface="Arial" panose="020B0604020202020204" pitchFamily="34" charset="0"/>
              </a:rPr>
              <a:t>learning</a:t>
            </a:r>
            <a:endParaRPr lang="en-US" sz="24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sym typeface="Symbol" panose="05050102010706020507" pitchFamily="18" charset="2"/>
              </a:rPr>
              <a: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Playing and exploring – Engagement</a:t>
            </a:r>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Children investigate and experience things, and ‘have a go</a:t>
            </a:r>
            <a:r>
              <a:rPr lang="en-US"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sym typeface="Symbol" panose="05050102010706020507" pitchFamily="18" charset="2"/>
              </a:rPr>
              <a:t> </a:t>
            </a:r>
            <a:r>
              <a:rPr lang="en-US" b="1" dirty="0">
                <a:latin typeface="Arial" panose="020B0604020202020204" pitchFamily="34" charset="0"/>
                <a:cs typeface="Arial" panose="020B0604020202020204" pitchFamily="34" charset="0"/>
              </a:rPr>
              <a:t>Active learning – Motivation</a:t>
            </a:r>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Children concentrate and keep on trying if they encounter difficulties, and enjoy </a:t>
            </a:r>
            <a:r>
              <a:rPr lang="en-US" dirty="0" smtClean="0">
                <a:latin typeface="Arial" panose="020B0604020202020204" pitchFamily="34" charset="0"/>
                <a:cs typeface="Arial" panose="020B0604020202020204" pitchFamily="34" charset="0"/>
              </a:rPr>
              <a:t>achievements</a:t>
            </a:r>
          </a:p>
          <a:p>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sym typeface="Symbol" panose="05050102010706020507" pitchFamily="18" charset="2"/>
              </a:rPr>
              <a:t> </a:t>
            </a:r>
            <a:r>
              <a:rPr lang="en-US" b="1" dirty="0">
                <a:latin typeface="Arial" panose="020B0604020202020204" pitchFamily="34" charset="0"/>
                <a:cs typeface="Arial" panose="020B0604020202020204" pitchFamily="34" charset="0"/>
              </a:rPr>
              <a:t>Creating and thinking critically </a:t>
            </a:r>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Children have and develop their own ideas, make links between ideas, and develop strategies for doing things.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336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5250"/>
            <a:ext cx="12361333" cy="6953250"/>
          </a:xfrm>
          <a:prstGeom prst="rect">
            <a:avLst/>
          </a:prstGeom>
        </p:spPr>
      </p:pic>
      <p:sp>
        <p:nvSpPr>
          <p:cNvPr id="3" name="Rounded Rectangle 2"/>
          <p:cNvSpPr/>
          <p:nvPr/>
        </p:nvSpPr>
        <p:spPr>
          <a:xfrm>
            <a:off x="2632587" y="1887795"/>
            <a:ext cx="9153550" cy="22122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smtClean="0">
                <a:solidFill>
                  <a:schemeClr val="tx1"/>
                </a:solidFill>
                <a:latin typeface="Arial" panose="020B0604020202020204" pitchFamily="34" charset="0"/>
                <a:cs typeface="Arial" panose="020B0604020202020204" pitchFamily="34" charset="0"/>
              </a:rPr>
              <a:t>Children’s interests and play schemas are encouraged, explored and extended (alongside themes) to increase engagement</a:t>
            </a:r>
          </a:p>
          <a:p>
            <a:pPr marL="285750" indent="-285750">
              <a:buFont typeface="Arial" panose="020B0604020202020204" pitchFamily="34" charset="0"/>
              <a:buChar char="•"/>
            </a:pPr>
            <a:r>
              <a:rPr lang="en-GB" dirty="0" smtClean="0">
                <a:solidFill>
                  <a:schemeClr val="tx1"/>
                </a:solidFill>
                <a:latin typeface="Arial" panose="020B0604020202020204" pitchFamily="34" charset="0"/>
                <a:cs typeface="Arial" panose="020B0604020202020204" pitchFamily="34" charset="0"/>
              </a:rPr>
              <a:t>Adults engage children at their own level, using strategies such as intensive interaction to engage children in shared attention   </a:t>
            </a:r>
          </a:p>
          <a:p>
            <a:pPr marL="285750" indent="-285750">
              <a:buFont typeface="Arial" panose="020B0604020202020204" pitchFamily="34" charset="0"/>
              <a:buChar char="•"/>
            </a:pPr>
            <a:r>
              <a:rPr lang="en-GB" dirty="0" smtClean="0">
                <a:solidFill>
                  <a:schemeClr val="tx1"/>
                </a:solidFill>
                <a:latin typeface="Arial" panose="020B0604020202020204" pitchFamily="34" charset="0"/>
                <a:cs typeface="Arial" panose="020B0604020202020204" pitchFamily="34" charset="0"/>
              </a:rPr>
              <a:t>Small steps are encouraged and celebrated  </a:t>
            </a:r>
          </a:p>
          <a:p>
            <a:pPr marL="285750" indent="-285750">
              <a:buFont typeface="Arial" panose="020B0604020202020204" pitchFamily="34" charset="0"/>
              <a:buChar char="•"/>
            </a:pPr>
            <a:r>
              <a:rPr lang="en-GB" dirty="0" smtClean="0">
                <a:solidFill>
                  <a:schemeClr val="tx1"/>
                </a:solidFill>
                <a:latin typeface="Arial" panose="020B0604020202020204" pitchFamily="34" charset="0"/>
                <a:cs typeface="Arial" panose="020B0604020202020204" pitchFamily="34" charset="0"/>
              </a:rPr>
              <a:t>Play is modelled</a:t>
            </a:r>
            <a:endParaRPr lang="en-GB"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chemeClr val="tx1"/>
                </a:solidFill>
                <a:latin typeface="Arial" panose="020B0604020202020204" pitchFamily="34" charset="0"/>
                <a:cs typeface="Arial" panose="020B0604020202020204" pitchFamily="34" charset="0"/>
              </a:rPr>
              <a:t>Activities are delivered in short bursts</a:t>
            </a:r>
            <a:endParaRPr lang="en-GB" dirty="0" smtClean="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815467" y="289561"/>
            <a:ext cx="8970670" cy="1354217"/>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Characteristics of effective </a:t>
            </a:r>
            <a:r>
              <a:rPr lang="en-US" sz="2400" b="1" dirty="0" smtClean="0">
                <a:latin typeface="Arial" panose="020B0604020202020204" pitchFamily="34" charset="0"/>
                <a:cs typeface="Arial" panose="020B0604020202020204" pitchFamily="34" charset="0"/>
              </a:rPr>
              <a:t>learning</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Implemented </a:t>
            </a:r>
            <a:endParaRPr lang="en-US" sz="2400" b="1" dirty="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endParaRPr lang="en-US" sz="2000" b="1" dirty="0" smtClean="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r>
              <a:rPr lang="en-US" sz="2000" b="1" dirty="0" smtClean="0">
                <a:latin typeface="Arial" panose="020B0604020202020204" pitchFamily="34" charset="0"/>
                <a:cs typeface="Arial" panose="020B0604020202020204" pitchFamily="34" charset="0"/>
              </a:rPr>
              <a:t>Playing </a:t>
            </a:r>
            <a:r>
              <a:rPr lang="en-US" sz="2000" b="1" dirty="0">
                <a:latin typeface="Arial" panose="020B0604020202020204" pitchFamily="34" charset="0"/>
                <a:cs typeface="Arial" panose="020B0604020202020204" pitchFamily="34" charset="0"/>
              </a:rPr>
              <a:t>and exploring – Engagement</a:t>
            </a:r>
            <a:r>
              <a:rPr lang="en-GB"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Children investigate and experience things, and ‘have a go</a:t>
            </a:r>
            <a:r>
              <a:rPr lang="en-US" i="1" dirty="0" smtClean="0">
                <a:latin typeface="Arial" panose="020B0604020202020204" pitchFamily="34" charset="0"/>
                <a:cs typeface="Arial" panose="020B0604020202020204" pitchFamily="34" charset="0"/>
              </a:rPr>
              <a:t>’</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118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5250"/>
            <a:ext cx="12361333" cy="6953250"/>
          </a:xfrm>
          <a:prstGeom prst="rect">
            <a:avLst/>
          </a:prstGeom>
        </p:spPr>
      </p:pic>
      <p:sp>
        <p:nvSpPr>
          <p:cNvPr id="4" name="Rounded Rectangle 3"/>
          <p:cNvSpPr/>
          <p:nvPr/>
        </p:nvSpPr>
        <p:spPr>
          <a:xfrm>
            <a:off x="2951018" y="1156948"/>
            <a:ext cx="8801100" cy="199505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2951018" y="4365403"/>
            <a:ext cx="8801100" cy="16780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 name="Rectangle 2"/>
          <p:cNvSpPr/>
          <p:nvPr/>
        </p:nvSpPr>
        <p:spPr>
          <a:xfrm>
            <a:off x="3048000" y="443568"/>
            <a:ext cx="8778240" cy="3508653"/>
          </a:xfrm>
          <a:prstGeom prst="rect">
            <a:avLst/>
          </a:prstGeom>
        </p:spPr>
        <p:txBody>
          <a:bodyPr wrap="square">
            <a:spAutoFit/>
          </a:bodyPr>
          <a:lstStyle/>
          <a:p>
            <a:pPr marL="342900" indent="-342900">
              <a:buFont typeface="Symbol" panose="05050102010706020507" pitchFamily="18" charset="2"/>
              <a:buChar char="·"/>
            </a:pPr>
            <a:r>
              <a:rPr lang="en-US" sz="2000" b="1" dirty="0">
                <a:latin typeface="Arial" panose="020B0604020202020204" pitchFamily="34" charset="0"/>
                <a:cs typeface="Arial" panose="020B0604020202020204" pitchFamily="34" charset="0"/>
              </a:rPr>
              <a:t>Active learning – Motivation</a:t>
            </a:r>
            <a:r>
              <a:rPr lang="en-GB"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Children concentrate and keep on trying if they encounter difficulties, and enjoy achievements</a:t>
            </a:r>
          </a:p>
          <a:p>
            <a:endParaRPr lang="en-US"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Activities and learning behaviors are modelled through the day</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Praise is specific focusing on effort </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Activities </a:t>
            </a:r>
            <a:r>
              <a:rPr lang="en-GB" dirty="0">
                <a:latin typeface="Arial" panose="020B0604020202020204" pitchFamily="34" charset="0"/>
                <a:cs typeface="Arial" panose="020B0604020202020204" pitchFamily="34" charset="0"/>
              </a:rPr>
              <a:t>are planned to meet children’s needs including sensory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Lesson activities are tactile and allow for children to engage in a hands on way </a:t>
            </a:r>
            <a:endParaRPr lang="en-US" dirty="0">
              <a:latin typeface="Arial" panose="020B0604020202020204" pitchFamily="34" charset="0"/>
              <a:cs typeface="Arial" panose="020B0604020202020204" pitchFamily="34" charset="0"/>
              <a:sym typeface="Symbol" panose="05050102010706020507" pitchFamily="18" charset="2"/>
            </a:endParaRPr>
          </a:p>
          <a:p>
            <a:endParaRPr lang="en-US" dirty="0" smtClean="0">
              <a:latin typeface="Arial" panose="020B0604020202020204" pitchFamily="34" charset="0"/>
              <a:cs typeface="Arial" panose="020B0604020202020204" pitchFamily="34" charset="0"/>
              <a:sym typeface="Symbol" panose="05050102010706020507" pitchFamily="18" charset="2"/>
            </a:endParaRPr>
          </a:p>
          <a:p>
            <a:endParaRPr lang="en-US" dirty="0">
              <a:latin typeface="Arial" panose="020B0604020202020204" pitchFamily="34" charset="0"/>
              <a:cs typeface="Arial" panose="020B0604020202020204" pitchFamily="34" charset="0"/>
              <a:sym typeface="Symbol" panose="05050102010706020507" pitchFamily="18" charset="2"/>
            </a:endParaRPr>
          </a:p>
          <a:p>
            <a:endParaRPr lang="en-US" dirty="0">
              <a:latin typeface="Arial" panose="020B0604020202020204" pitchFamily="34" charset="0"/>
              <a:cs typeface="Arial" panose="020B0604020202020204" pitchFamily="34" charset="0"/>
              <a:sym typeface="Symbol" panose="05050102010706020507" pitchFamily="18" charset="2"/>
            </a:endParaRPr>
          </a:p>
          <a:p>
            <a:pPr marL="342900" indent="-342900">
              <a:buFont typeface="Symbol" panose="05050102010706020507" pitchFamily="18" charset="2"/>
              <a:buChar char="·"/>
            </a:pPr>
            <a:endParaRPr lang="en-US" sz="2000" b="1" dirty="0" smtClean="0">
              <a:latin typeface="Arial" panose="020B0604020202020204" pitchFamily="34" charset="0"/>
              <a:cs typeface="Arial" panose="020B0604020202020204" pitchFamily="34" charset="0"/>
            </a:endParaRPr>
          </a:p>
          <a:p>
            <a:pPr marL="342900" indent="-342900">
              <a:buFont typeface="Symbol" panose="05050102010706020507" pitchFamily="18" charset="2"/>
              <a:buChar char="·"/>
            </a:pPr>
            <a:r>
              <a:rPr lang="en-US" sz="2000" b="1" dirty="0" smtClean="0">
                <a:latin typeface="Arial" panose="020B0604020202020204" pitchFamily="34" charset="0"/>
                <a:cs typeface="Arial" panose="020B0604020202020204" pitchFamily="34" charset="0"/>
              </a:rPr>
              <a:t>Creating </a:t>
            </a:r>
            <a:r>
              <a:rPr lang="en-US" sz="2000" b="1" dirty="0">
                <a:latin typeface="Arial" panose="020B0604020202020204" pitchFamily="34" charset="0"/>
                <a:cs typeface="Arial" panose="020B0604020202020204" pitchFamily="34" charset="0"/>
              </a:rPr>
              <a:t>and thinking </a:t>
            </a:r>
            <a:r>
              <a:rPr lang="en-US" sz="2000" b="1" dirty="0" smtClean="0">
                <a:latin typeface="Arial" panose="020B0604020202020204" pitchFamily="34" charset="0"/>
                <a:cs typeface="Arial" panose="020B0604020202020204" pitchFamily="34" charset="0"/>
              </a:rPr>
              <a:t>critically</a:t>
            </a:r>
            <a:endParaRPr lang="en-US" sz="2000" b="1" dirty="0">
              <a:latin typeface="Arial" panose="020B0604020202020204" pitchFamily="34" charset="0"/>
              <a:cs typeface="Arial" panose="020B0604020202020204" pitchFamily="34" charset="0"/>
            </a:endParaRPr>
          </a:p>
        </p:txBody>
      </p:sp>
      <p:sp>
        <p:nvSpPr>
          <p:cNvPr id="7" name="Rectangle 6"/>
          <p:cNvSpPr/>
          <p:nvPr/>
        </p:nvSpPr>
        <p:spPr>
          <a:xfrm>
            <a:off x="2951018" y="3961543"/>
            <a:ext cx="8778240" cy="2031325"/>
          </a:xfrm>
          <a:prstGeom prst="rect">
            <a:avLst/>
          </a:prstGeom>
        </p:spPr>
        <p:txBody>
          <a:bodyPr wrap="square">
            <a:spAutoFit/>
          </a:bodyPr>
          <a:lstStyle/>
          <a:p>
            <a:endParaRPr lang="en-US" dirty="0" smtClean="0">
              <a:latin typeface="Arial" panose="020B0604020202020204" pitchFamily="34" charset="0"/>
              <a:cs typeface="Arial" panose="020B0604020202020204" pitchFamily="34" charset="0"/>
              <a:sym typeface="Symbol" panose="05050102010706020507" pitchFamily="18" charset="2"/>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sym typeface="Symbol" panose="05050102010706020507" pitchFamily="18" charset="2"/>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sym typeface="Symbol" panose="05050102010706020507" pitchFamily="18" charset="2"/>
              </a:rPr>
              <a:t>Open ended resources which allow for children to develop their own ideas </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sym typeface="Symbol" panose="05050102010706020507" pitchFamily="18" charset="2"/>
              </a:rPr>
              <a:t>Testing things out, prompted by adults e.g. what happens if?</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sym typeface="Symbol" panose="05050102010706020507" pitchFamily="18" charset="2"/>
              </a:rPr>
              <a:t>Tasks and routines broken down into parts to allow logical and sequential thinking</a:t>
            </a:r>
          </a:p>
          <a:p>
            <a:endParaRPr lang="en-US" dirty="0" smtClean="0">
              <a:latin typeface="Arial" panose="020B0604020202020204" pitchFamily="34" charset="0"/>
              <a:cs typeface="Arial" panose="020B0604020202020204" pitchFamily="34" charset="0"/>
              <a:sym typeface="Symbol" panose="05050102010706020507" pitchFamily="18" charset="2"/>
            </a:endParaRP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2328589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5250"/>
            <a:ext cx="12361333" cy="6953250"/>
          </a:xfrm>
          <a:prstGeom prst="rect">
            <a:avLst/>
          </a:prstGeom>
        </p:spPr>
      </p:pic>
      <p:grpSp>
        <p:nvGrpSpPr>
          <p:cNvPr id="4" name="Group 3"/>
          <p:cNvGrpSpPr/>
          <p:nvPr/>
        </p:nvGrpSpPr>
        <p:grpSpPr>
          <a:xfrm>
            <a:off x="2697480" y="563880"/>
            <a:ext cx="8935959" cy="5689540"/>
            <a:chOff x="0" y="256975"/>
            <a:chExt cx="11633439" cy="5996445"/>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710" r="4749" b="4093"/>
            <a:stretch/>
          </p:blipFill>
          <p:spPr>
            <a:xfrm>
              <a:off x="204830" y="265035"/>
              <a:ext cx="3403159" cy="298969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8898" t="17922" r="17565"/>
            <a:stretch/>
          </p:blipFill>
          <p:spPr>
            <a:xfrm rot="5400000">
              <a:off x="4210983" y="309605"/>
              <a:ext cx="2997750" cy="289249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4015" t="3485" r="5645" b="22879"/>
            <a:stretch/>
          </p:blipFill>
          <p:spPr>
            <a:xfrm>
              <a:off x="7812910" y="256975"/>
              <a:ext cx="3820529" cy="2999640"/>
            </a:xfrm>
            <a:prstGeom prst="rect">
              <a:avLst/>
            </a:prstGeom>
          </p:spPr>
        </p:pic>
        <p:sp>
          <p:nvSpPr>
            <p:cNvPr id="8" name="Cloud 7"/>
            <p:cNvSpPr/>
            <p:nvPr/>
          </p:nvSpPr>
          <p:spPr>
            <a:xfrm>
              <a:off x="0" y="3429546"/>
              <a:ext cx="4058783" cy="282198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loud 8"/>
            <p:cNvSpPr/>
            <p:nvPr/>
          </p:nvSpPr>
          <p:spPr>
            <a:xfrm>
              <a:off x="3754127" y="3429546"/>
              <a:ext cx="4058783" cy="282198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loud 9"/>
            <p:cNvSpPr/>
            <p:nvPr/>
          </p:nvSpPr>
          <p:spPr>
            <a:xfrm>
              <a:off x="7574656" y="3431436"/>
              <a:ext cx="4058783" cy="282198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895072" y="3993266"/>
              <a:ext cx="2268638" cy="1477328"/>
            </a:xfrm>
            <a:prstGeom prst="rect">
              <a:avLst/>
            </a:prstGeom>
            <a:noFill/>
          </p:spPr>
          <p:txBody>
            <a:bodyPr wrap="square" rtlCol="0">
              <a:spAutoFit/>
            </a:bodyPr>
            <a:lstStyle/>
            <a:p>
              <a:r>
                <a:rPr lang="en-GB" b="1" dirty="0"/>
                <a:t>Playing and exploring: </a:t>
              </a:r>
            </a:p>
            <a:p>
              <a:r>
                <a:rPr lang="en-GB" dirty="0"/>
                <a:t>I can interact purposefully with a toy/object/material </a:t>
              </a:r>
            </a:p>
          </p:txBody>
        </p:sp>
        <p:sp>
          <p:nvSpPr>
            <p:cNvPr id="12" name="TextBox 11"/>
            <p:cNvSpPr txBox="1"/>
            <p:nvPr/>
          </p:nvSpPr>
          <p:spPr>
            <a:xfrm>
              <a:off x="4467828" y="3993266"/>
              <a:ext cx="2476982" cy="646331"/>
            </a:xfrm>
            <a:prstGeom prst="rect">
              <a:avLst/>
            </a:prstGeom>
            <a:noFill/>
          </p:spPr>
          <p:txBody>
            <a:bodyPr wrap="square" rtlCol="0">
              <a:spAutoFit/>
            </a:bodyPr>
            <a:lstStyle/>
            <a:p>
              <a:r>
                <a:rPr lang="en-GB" b="1" dirty="0"/>
                <a:t>Active Learning: </a:t>
              </a:r>
            </a:p>
            <a:p>
              <a:r>
                <a:rPr lang="en-GB" dirty="0"/>
                <a:t>I keep on trying !</a:t>
              </a:r>
            </a:p>
          </p:txBody>
        </p:sp>
        <p:sp>
          <p:nvSpPr>
            <p:cNvPr id="13" name="TextBox 12"/>
            <p:cNvSpPr txBox="1"/>
            <p:nvPr/>
          </p:nvSpPr>
          <p:spPr>
            <a:xfrm>
              <a:off x="8221955" y="4124960"/>
              <a:ext cx="2517165" cy="1200329"/>
            </a:xfrm>
            <a:prstGeom prst="rect">
              <a:avLst/>
            </a:prstGeom>
            <a:noFill/>
          </p:spPr>
          <p:txBody>
            <a:bodyPr wrap="square" rtlCol="0">
              <a:spAutoFit/>
            </a:bodyPr>
            <a:lstStyle/>
            <a:p>
              <a:r>
                <a:rPr lang="en-GB" b="1" dirty="0"/>
                <a:t>Creating and thinking critically: </a:t>
              </a:r>
            </a:p>
            <a:p>
              <a:r>
                <a:rPr lang="en-GB" dirty="0"/>
                <a:t>I combine and connect things during my play </a:t>
              </a:r>
            </a:p>
          </p:txBody>
        </p:sp>
      </p:grpSp>
    </p:spTree>
    <p:extLst>
      <p:ext uri="{BB962C8B-B14F-4D97-AF65-F5344CB8AC3E}">
        <p14:creationId xmlns:p14="http://schemas.microsoft.com/office/powerpoint/2010/main" val="1901192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5250"/>
            <a:ext cx="12361333" cy="6953250"/>
          </a:xfrm>
          <a:prstGeom prst="rect">
            <a:avLst/>
          </a:prstGeom>
        </p:spPr>
      </p:pic>
      <p:sp>
        <p:nvSpPr>
          <p:cNvPr id="4" name="TextBox 3"/>
          <p:cNvSpPr txBox="1"/>
          <p:nvPr/>
        </p:nvSpPr>
        <p:spPr>
          <a:xfrm>
            <a:off x="2507226" y="0"/>
            <a:ext cx="9350477" cy="923330"/>
          </a:xfrm>
          <a:prstGeom prst="rect">
            <a:avLst/>
          </a:prstGeom>
          <a:noFill/>
        </p:spPr>
        <p:txBody>
          <a:bodyPr wrap="square" rtlCol="0">
            <a:spAutoFit/>
          </a:bodyPr>
          <a:lstStyle/>
          <a:p>
            <a:endParaRPr lang="en-GB" dirty="0" smtClean="0"/>
          </a:p>
          <a:p>
            <a:endParaRPr lang="en-GB" dirty="0"/>
          </a:p>
          <a:p>
            <a:endParaRPr lang="en-GB" dirty="0"/>
          </a:p>
        </p:txBody>
      </p:sp>
      <p:sp>
        <p:nvSpPr>
          <p:cNvPr id="6" name="TextBox 5"/>
          <p:cNvSpPr txBox="1"/>
          <p:nvPr/>
        </p:nvSpPr>
        <p:spPr>
          <a:xfrm>
            <a:off x="2507226" y="461665"/>
            <a:ext cx="9350477" cy="4555093"/>
          </a:xfrm>
          <a:prstGeom prst="rect">
            <a:avLst/>
          </a:prstGeom>
          <a:noFill/>
        </p:spPr>
        <p:txBody>
          <a:bodyPr wrap="square" rtlCol="0">
            <a:spAutoFit/>
          </a:bodyPr>
          <a:lstStyle/>
          <a:p>
            <a:r>
              <a:rPr lang="en-GB" sz="3200" b="1" dirty="0" smtClean="0"/>
              <a:t>Seven Areas Of Learning</a:t>
            </a:r>
          </a:p>
          <a:p>
            <a:endParaRPr lang="en-GB" sz="2000" dirty="0" smtClean="0"/>
          </a:p>
          <a:p>
            <a:r>
              <a:rPr lang="en-GB" sz="2000" b="1" dirty="0" smtClean="0"/>
              <a:t>Prime Areas: </a:t>
            </a:r>
            <a:r>
              <a:rPr lang="en-GB" sz="2000" dirty="0" smtClean="0"/>
              <a:t>Communication and interaction underpin all that we do, alongside the other prime areas of the EYFS  - Physical Development and Personal Social and Emotional Development. </a:t>
            </a:r>
          </a:p>
          <a:p>
            <a:endParaRPr lang="en-GB" sz="2000" dirty="0"/>
          </a:p>
          <a:p>
            <a:r>
              <a:rPr lang="en-GB" sz="2000" b="1" dirty="0" smtClean="0"/>
              <a:t>The Specific areas </a:t>
            </a:r>
            <a:r>
              <a:rPr lang="en-GB" sz="2000" dirty="0" smtClean="0"/>
              <a:t>include: Maths, Literacy, Understanding The World, Expressive Arts and Design</a:t>
            </a:r>
          </a:p>
          <a:p>
            <a:endParaRPr lang="en-GB" sz="2000" dirty="0" smtClean="0"/>
          </a:p>
          <a:p>
            <a:r>
              <a:rPr lang="en-GB" sz="2000" b="1" dirty="0" smtClean="0"/>
              <a:t>Delivery</a:t>
            </a:r>
          </a:p>
          <a:p>
            <a:r>
              <a:rPr lang="en-GB" sz="2000" dirty="0" smtClean="0"/>
              <a:t>The Prime and Specific Areas are delivered through a combination of teacher led sessions, linked provision, continuous provision and 1:1 sessions. </a:t>
            </a:r>
            <a:endParaRPr lang="en-GB" sz="2000" dirty="0"/>
          </a:p>
          <a:p>
            <a:endParaRPr lang="en-GB" sz="2000" dirty="0"/>
          </a:p>
          <a:p>
            <a:endParaRPr lang="en-GB" dirty="0"/>
          </a:p>
        </p:txBody>
      </p:sp>
    </p:spTree>
    <p:extLst>
      <p:ext uri="{BB962C8B-B14F-4D97-AF65-F5344CB8AC3E}">
        <p14:creationId xmlns:p14="http://schemas.microsoft.com/office/powerpoint/2010/main" val="131644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361333" cy="6953250"/>
          </a:xfrm>
          <a:prstGeom prst="rect">
            <a:avLst/>
          </a:prstGeom>
        </p:spPr>
      </p:pic>
      <p:sp>
        <p:nvSpPr>
          <p:cNvPr id="3" name="TextBox 2"/>
          <p:cNvSpPr txBox="1"/>
          <p:nvPr/>
        </p:nvSpPr>
        <p:spPr>
          <a:xfrm>
            <a:off x="2546554" y="1902542"/>
            <a:ext cx="9237407" cy="4395019"/>
          </a:xfrm>
          <a:prstGeom prst="rect">
            <a:avLst/>
          </a:prstGeom>
          <a:noFill/>
        </p:spPr>
        <p:txBody>
          <a:bodyPr wrap="square" rtlCol="0">
            <a:spAutoFit/>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871417629"/>
              </p:ext>
            </p:extLst>
          </p:nvPr>
        </p:nvGraphicFramePr>
        <p:xfrm>
          <a:off x="2546554" y="545689"/>
          <a:ext cx="9089922" cy="5953061"/>
        </p:xfrm>
        <a:graphic>
          <a:graphicData uri="http://schemas.openxmlformats.org/drawingml/2006/table">
            <a:tbl>
              <a:tblPr firstRow="1" bandRow="1">
                <a:tableStyleId>{5C22544A-7EE6-4342-B048-85BDC9FD1C3A}</a:tableStyleId>
              </a:tblPr>
              <a:tblGrid>
                <a:gridCol w="3029974">
                  <a:extLst>
                    <a:ext uri="{9D8B030D-6E8A-4147-A177-3AD203B41FA5}">
                      <a16:colId xmlns:a16="http://schemas.microsoft.com/office/drawing/2014/main" val="2888429239"/>
                    </a:ext>
                  </a:extLst>
                </a:gridCol>
                <a:gridCol w="3029974">
                  <a:extLst>
                    <a:ext uri="{9D8B030D-6E8A-4147-A177-3AD203B41FA5}">
                      <a16:colId xmlns:a16="http://schemas.microsoft.com/office/drawing/2014/main" val="1852432055"/>
                    </a:ext>
                  </a:extLst>
                </a:gridCol>
                <a:gridCol w="3029974">
                  <a:extLst>
                    <a:ext uri="{9D8B030D-6E8A-4147-A177-3AD203B41FA5}">
                      <a16:colId xmlns:a16="http://schemas.microsoft.com/office/drawing/2014/main" val="1354347052"/>
                    </a:ext>
                  </a:extLst>
                </a:gridCol>
              </a:tblGrid>
              <a:tr h="2964798">
                <a:tc>
                  <a:txBody>
                    <a:bodyPr/>
                    <a:lstStyle/>
                    <a:p>
                      <a:r>
                        <a:rPr lang="en-GB" dirty="0" smtClean="0">
                          <a:solidFill>
                            <a:schemeClr val="tx1"/>
                          </a:solidFill>
                        </a:rPr>
                        <a:t>Communication and language</a:t>
                      </a:r>
                    </a:p>
                    <a:p>
                      <a:r>
                        <a:rPr lang="en-GB" sz="1600" b="0" dirty="0" smtClean="0">
                          <a:solidFill>
                            <a:schemeClr val="tx1"/>
                          </a:solidFill>
                        </a:rPr>
                        <a:t>Routine</a:t>
                      </a:r>
                      <a:r>
                        <a:rPr lang="en-GB" sz="1600" b="0" baseline="0" dirty="0" smtClean="0">
                          <a:solidFill>
                            <a:schemeClr val="tx1"/>
                          </a:solidFill>
                        </a:rPr>
                        <a:t> songs – Hello, transition songs</a:t>
                      </a:r>
                    </a:p>
                    <a:p>
                      <a:r>
                        <a:rPr lang="en-GB" sz="1600" b="0" baseline="0" dirty="0" smtClean="0">
                          <a:solidFill>
                            <a:schemeClr val="tx1"/>
                          </a:solidFill>
                        </a:rPr>
                        <a:t>Communication aids such as Big Mac, symbols and Makaton, PECS</a:t>
                      </a:r>
                    </a:p>
                    <a:p>
                      <a:r>
                        <a:rPr lang="en-GB" sz="1600" b="0" baseline="0" dirty="0" smtClean="0">
                          <a:solidFill>
                            <a:schemeClr val="tx1"/>
                          </a:solidFill>
                        </a:rPr>
                        <a:t>Visual Timetables </a:t>
                      </a:r>
                    </a:p>
                    <a:p>
                      <a:r>
                        <a:rPr lang="en-GB" sz="1600" b="0" baseline="0" dirty="0" smtClean="0">
                          <a:solidFill>
                            <a:schemeClr val="tx1"/>
                          </a:solidFill>
                        </a:rPr>
                        <a:t>Singing </a:t>
                      </a:r>
                    </a:p>
                    <a:p>
                      <a:r>
                        <a:rPr lang="en-GB" sz="1600" b="0" baseline="0" dirty="0" smtClean="0">
                          <a:solidFill>
                            <a:schemeClr val="tx1"/>
                          </a:solidFill>
                        </a:rPr>
                        <a:t>Stories and sensory stories</a:t>
                      </a:r>
                    </a:p>
                    <a:p>
                      <a:r>
                        <a:rPr lang="en-GB" sz="1600" b="0" baseline="0" dirty="0" smtClean="0">
                          <a:solidFill>
                            <a:schemeClr val="tx1"/>
                          </a:solidFill>
                        </a:rPr>
                        <a:t>Reading Area  </a:t>
                      </a:r>
                    </a:p>
                    <a:p>
                      <a:r>
                        <a:rPr lang="en-GB" sz="1600" b="0" baseline="0" dirty="0" smtClean="0">
                          <a:solidFill>
                            <a:schemeClr val="tx1"/>
                          </a:solidFill>
                        </a:rPr>
                        <a:t>1:1 sessions &amp; SALT targets</a:t>
                      </a:r>
                    </a:p>
                    <a:p>
                      <a:r>
                        <a:rPr lang="en-GB" sz="1600" b="0" baseline="0" dirty="0" smtClean="0">
                          <a:solidFill>
                            <a:schemeClr val="tx1"/>
                          </a:solidFill>
                        </a:rPr>
                        <a:t>Intensive Interaction</a:t>
                      </a:r>
                    </a:p>
                    <a:p>
                      <a:r>
                        <a:rPr lang="en-GB" sz="1600" b="0" baseline="0" dirty="0" smtClean="0">
                          <a:solidFill>
                            <a:schemeClr val="tx1"/>
                          </a:solidFill>
                        </a:rPr>
                        <a:t>Tac Pac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dirty="0" smtClean="0">
                          <a:solidFill>
                            <a:schemeClr val="tx1"/>
                          </a:solidFill>
                        </a:rPr>
                        <a:t>Literacy</a:t>
                      </a:r>
                      <a:r>
                        <a:rPr lang="en-GB" baseline="0" dirty="0" smtClean="0">
                          <a:solidFill>
                            <a:schemeClr val="tx1"/>
                          </a:solidFill>
                        </a:rPr>
                        <a:t> and Maths </a:t>
                      </a:r>
                    </a:p>
                    <a:p>
                      <a:r>
                        <a:rPr lang="en-GB" sz="1600" b="0" dirty="0" smtClean="0">
                          <a:solidFill>
                            <a:schemeClr val="tx1"/>
                          </a:solidFill>
                        </a:rPr>
                        <a:t>Routine songs </a:t>
                      </a:r>
                    </a:p>
                    <a:p>
                      <a:r>
                        <a:rPr lang="en-GB" sz="1600" b="0" dirty="0" smtClean="0">
                          <a:solidFill>
                            <a:schemeClr val="tx1"/>
                          </a:solidFill>
                        </a:rPr>
                        <a:t>Visual Timetable </a:t>
                      </a:r>
                    </a:p>
                    <a:p>
                      <a:r>
                        <a:rPr lang="en-GB" sz="1600" b="0" dirty="0" smtClean="0">
                          <a:solidFill>
                            <a:schemeClr val="tx1"/>
                          </a:solidFill>
                        </a:rPr>
                        <a:t>Teacher led</a:t>
                      </a:r>
                      <a:r>
                        <a:rPr lang="en-GB" sz="1600" b="0" baseline="0" dirty="0" smtClean="0">
                          <a:solidFill>
                            <a:schemeClr val="tx1"/>
                          </a:solidFill>
                        </a:rPr>
                        <a:t> maths sessions x2 </a:t>
                      </a:r>
                      <a:endParaRPr lang="en-GB" sz="1600" b="0" dirty="0" smtClean="0">
                        <a:solidFill>
                          <a:schemeClr val="tx1"/>
                        </a:solidFill>
                      </a:endParaRPr>
                    </a:p>
                    <a:p>
                      <a:r>
                        <a:rPr lang="en-GB" sz="1600" b="0" dirty="0" smtClean="0">
                          <a:solidFill>
                            <a:schemeClr val="tx1"/>
                          </a:solidFill>
                        </a:rPr>
                        <a:t>Teacher led Phonics  - daily </a:t>
                      </a:r>
                    </a:p>
                    <a:p>
                      <a:r>
                        <a:rPr lang="en-GB" sz="1600" b="0" dirty="0" smtClean="0">
                          <a:solidFill>
                            <a:schemeClr val="tx1"/>
                          </a:solidFill>
                        </a:rPr>
                        <a:t>Reading Area </a:t>
                      </a:r>
                    </a:p>
                    <a:p>
                      <a:r>
                        <a:rPr lang="en-GB" sz="1600" b="0" dirty="0" smtClean="0">
                          <a:solidFill>
                            <a:schemeClr val="tx1"/>
                          </a:solidFill>
                        </a:rPr>
                        <a:t>Teacher led Story time and comprehension</a:t>
                      </a:r>
                      <a:r>
                        <a:rPr lang="en-GB" sz="1600" b="0" baseline="0" dirty="0" smtClean="0">
                          <a:solidFill>
                            <a:schemeClr val="tx1"/>
                          </a:solidFill>
                        </a:rPr>
                        <a:t> activities x1 </a:t>
                      </a:r>
                    </a:p>
                    <a:p>
                      <a:r>
                        <a:rPr lang="en-GB" sz="1600" b="0" baseline="0" dirty="0" smtClean="0">
                          <a:solidFill>
                            <a:schemeClr val="tx1"/>
                          </a:solidFill>
                        </a:rPr>
                        <a:t>Mark Making / Write Dance  x1 </a:t>
                      </a:r>
                    </a:p>
                    <a:p>
                      <a:r>
                        <a:rPr lang="en-GB" sz="1600" b="0" baseline="0" dirty="0" smtClean="0">
                          <a:solidFill>
                            <a:schemeClr val="tx1"/>
                          </a:solidFill>
                        </a:rPr>
                        <a:t>Problem solving through play </a:t>
                      </a:r>
                    </a:p>
                    <a:p>
                      <a:endParaRPr lang="en-GB" sz="14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dirty="0" smtClean="0">
                          <a:solidFill>
                            <a:schemeClr val="tx1"/>
                          </a:solidFill>
                        </a:rPr>
                        <a:t>Understanding</a:t>
                      </a:r>
                      <a:r>
                        <a:rPr lang="en-GB" baseline="0" dirty="0" smtClean="0">
                          <a:solidFill>
                            <a:schemeClr val="tx1"/>
                          </a:solidFill>
                        </a:rPr>
                        <a:t> The World </a:t>
                      </a:r>
                    </a:p>
                    <a:p>
                      <a:r>
                        <a:rPr lang="en-GB" sz="1600" b="0" dirty="0" smtClean="0">
                          <a:solidFill>
                            <a:schemeClr val="tx1"/>
                          </a:solidFill>
                        </a:rPr>
                        <a:t>Exploring the</a:t>
                      </a:r>
                      <a:r>
                        <a:rPr lang="en-GB" sz="1600" b="0" baseline="0" dirty="0" smtClean="0">
                          <a:solidFill>
                            <a:schemeClr val="tx1"/>
                          </a:solidFill>
                        </a:rPr>
                        <a:t> world around me through indoor and outdoor play </a:t>
                      </a:r>
                    </a:p>
                    <a:p>
                      <a:r>
                        <a:rPr lang="en-GB" sz="1600" b="0" dirty="0" smtClean="0">
                          <a:solidFill>
                            <a:schemeClr val="tx1"/>
                          </a:solidFill>
                        </a:rPr>
                        <a:t>Sand and water </a:t>
                      </a:r>
                    </a:p>
                    <a:p>
                      <a:r>
                        <a:rPr lang="en-GB" sz="1600" b="0" dirty="0" smtClean="0">
                          <a:solidFill>
                            <a:schemeClr val="tx1"/>
                          </a:solidFill>
                        </a:rPr>
                        <a:t>Sensory Play </a:t>
                      </a:r>
                    </a:p>
                    <a:p>
                      <a:r>
                        <a:rPr lang="en-GB" sz="1600" b="0" dirty="0" smtClean="0">
                          <a:solidFill>
                            <a:schemeClr val="tx1"/>
                          </a:solidFill>
                        </a:rPr>
                        <a:t>Theme</a:t>
                      </a:r>
                      <a:r>
                        <a:rPr lang="en-GB" sz="1600" b="0" baseline="0" dirty="0" smtClean="0">
                          <a:solidFill>
                            <a:schemeClr val="tx1"/>
                          </a:solidFill>
                        </a:rPr>
                        <a:t> based linked provision</a:t>
                      </a:r>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93246525"/>
                  </a:ext>
                </a:extLst>
              </a:tr>
              <a:tr h="2905061">
                <a:tc>
                  <a:txBody>
                    <a:bodyPr/>
                    <a:lstStyle/>
                    <a:p>
                      <a:r>
                        <a:rPr lang="en-GB" b="1" dirty="0" smtClean="0"/>
                        <a:t>Personal</a:t>
                      </a:r>
                      <a:r>
                        <a:rPr lang="en-GB" b="1" baseline="0" dirty="0" smtClean="0"/>
                        <a:t>, Social, Emotional </a:t>
                      </a:r>
                      <a:r>
                        <a:rPr lang="en-GB" sz="1600" b="0" baseline="0" dirty="0" smtClean="0"/>
                        <a:t>Development </a:t>
                      </a:r>
                    </a:p>
                    <a:p>
                      <a:r>
                        <a:rPr lang="en-GB" sz="1600" b="0" baseline="0" dirty="0" smtClean="0"/>
                        <a:t>Routine Songs </a:t>
                      </a:r>
                    </a:p>
                    <a:p>
                      <a:r>
                        <a:rPr lang="en-GB" sz="1600" b="0" baseline="0" dirty="0" smtClean="0"/>
                        <a:t>Regulation activities</a:t>
                      </a:r>
                    </a:p>
                    <a:p>
                      <a:r>
                        <a:rPr lang="en-GB" sz="1600" b="0" baseline="0" dirty="0" smtClean="0"/>
                        <a:t>Choices encouraged </a:t>
                      </a:r>
                    </a:p>
                    <a:p>
                      <a:r>
                        <a:rPr lang="en-GB" sz="1600" b="0" baseline="0" dirty="0" smtClean="0"/>
                        <a:t>Adult supported turn taking activities </a:t>
                      </a:r>
                    </a:p>
                    <a:p>
                      <a:r>
                        <a:rPr lang="en-GB" sz="1600" b="0" baseline="0" dirty="0" smtClean="0"/>
                        <a:t>Promoting Self Help and Independence skills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b="1" dirty="0" smtClean="0"/>
                        <a:t>Physical Development</a:t>
                      </a:r>
                    </a:p>
                    <a:p>
                      <a:r>
                        <a:rPr lang="en-GB" sz="1600" b="0" dirty="0" smtClean="0"/>
                        <a:t>Physiotherapy</a:t>
                      </a:r>
                      <a:r>
                        <a:rPr lang="en-GB" sz="1600" b="0" baseline="0" dirty="0" smtClean="0"/>
                        <a:t> programmes </a:t>
                      </a:r>
                    </a:p>
                    <a:p>
                      <a:r>
                        <a:rPr lang="en-GB" sz="1600" b="0" baseline="0" dirty="0" smtClean="0"/>
                        <a:t>Rebound Therapy </a:t>
                      </a:r>
                    </a:p>
                    <a:p>
                      <a:r>
                        <a:rPr lang="en-GB" sz="1600" b="0" baseline="0" dirty="0" smtClean="0"/>
                        <a:t>Swimming</a:t>
                      </a:r>
                    </a:p>
                    <a:p>
                      <a:r>
                        <a:rPr lang="en-GB" sz="1600" b="0" baseline="0" dirty="0" smtClean="0"/>
                        <a:t>Mark Making </a:t>
                      </a:r>
                    </a:p>
                    <a:p>
                      <a:r>
                        <a:rPr lang="en-GB" sz="1600" b="0" baseline="0" dirty="0" smtClean="0"/>
                        <a:t>Outdoor Play</a:t>
                      </a:r>
                    </a:p>
                    <a:p>
                      <a:r>
                        <a:rPr lang="en-GB" sz="1600" b="0" baseline="0" dirty="0" smtClean="0"/>
                        <a:t>PE </a:t>
                      </a:r>
                    </a:p>
                    <a:p>
                      <a:r>
                        <a:rPr lang="en-GB" sz="1600" b="0" baseline="0" dirty="0" smtClean="0"/>
                        <a:t>Music and Movement</a:t>
                      </a:r>
                    </a:p>
                    <a:p>
                      <a:r>
                        <a:rPr lang="en-GB" sz="1600" b="0" baseline="0" dirty="0" smtClean="0"/>
                        <a:t>Threading and Fine Motor CP</a:t>
                      </a:r>
                    </a:p>
                    <a:p>
                      <a:r>
                        <a:rPr lang="en-GB" sz="1600" b="0" baseline="0" dirty="0" smtClean="0"/>
                        <a:t>Food Preparation</a:t>
                      </a:r>
                    </a:p>
                    <a:p>
                      <a:r>
                        <a:rPr lang="en-GB" sz="1600" b="0" baseline="0" dirty="0" smtClean="0"/>
                        <a:t>Physio Bods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b="1" dirty="0" smtClean="0"/>
                        <a:t>Expressive Arts And Design</a:t>
                      </a:r>
                    </a:p>
                    <a:p>
                      <a:r>
                        <a:rPr lang="en-GB" sz="1600" b="0" dirty="0" smtClean="0"/>
                        <a:t>Role</a:t>
                      </a:r>
                      <a:r>
                        <a:rPr lang="en-GB" sz="1600" b="0" baseline="0" dirty="0" smtClean="0"/>
                        <a:t> Play and Dressing Up provision</a:t>
                      </a:r>
                    </a:p>
                    <a:p>
                      <a:r>
                        <a:rPr lang="en-GB" sz="1600" b="0" dirty="0" smtClean="0"/>
                        <a:t>Music and Movement </a:t>
                      </a:r>
                    </a:p>
                    <a:p>
                      <a:r>
                        <a:rPr lang="en-GB" sz="1600" b="0" dirty="0" smtClean="0"/>
                        <a:t>Singing</a:t>
                      </a:r>
                    </a:p>
                    <a:p>
                      <a:r>
                        <a:rPr lang="en-GB" sz="1600" b="0" dirty="0" smtClean="0"/>
                        <a:t>Sensory Stories</a:t>
                      </a:r>
                    </a:p>
                    <a:p>
                      <a:r>
                        <a:rPr lang="en-GB" sz="1600" b="0" dirty="0" smtClean="0"/>
                        <a:t>Theme</a:t>
                      </a:r>
                      <a:r>
                        <a:rPr lang="en-GB" sz="1600" b="0" baseline="0" dirty="0" smtClean="0"/>
                        <a:t> Based linked provision</a:t>
                      </a:r>
                      <a:endParaRPr lang="en-GB" sz="1600" b="0" dirty="0" smtClean="0"/>
                    </a:p>
                    <a:p>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0967569"/>
                  </a:ext>
                </a:extLst>
              </a:tr>
            </a:tbl>
          </a:graphicData>
        </a:graphic>
      </p:graphicFrame>
    </p:spTree>
    <p:extLst>
      <p:ext uri="{BB962C8B-B14F-4D97-AF65-F5344CB8AC3E}">
        <p14:creationId xmlns:p14="http://schemas.microsoft.com/office/powerpoint/2010/main" val="2852297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1183</Words>
  <Application>Microsoft Office PowerPoint</Application>
  <PresentationFormat>Widescreen</PresentationFormat>
  <Paragraphs>286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Bedder</dc:creator>
  <cp:lastModifiedBy>Natalie Stathakis</cp:lastModifiedBy>
  <cp:revision>130</cp:revision>
  <dcterms:created xsi:type="dcterms:W3CDTF">2017-03-30T14:47:51Z</dcterms:created>
  <dcterms:modified xsi:type="dcterms:W3CDTF">2023-10-10T11:26:43Z</dcterms:modified>
</cp:coreProperties>
</file>