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5" r:id="rId4"/>
  </p:sldMasterIdLst>
  <p:notesMasterIdLst>
    <p:notesMasterId r:id="rId12"/>
  </p:notesMasterIdLst>
  <p:handoutMasterIdLst>
    <p:handoutMasterId r:id="rId13"/>
  </p:handoutMasterIdLst>
  <p:sldIdLst>
    <p:sldId id="256" r:id="rId5"/>
    <p:sldId id="257" r:id="rId6"/>
    <p:sldId id="258" r:id="rId7"/>
    <p:sldId id="260" r:id="rId8"/>
    <p:sldId id="261" r:id="rId9"/>
    <p:sldId id="259" r:id="rId10"/>
    <p:sldId id="262" r:id="rId11"/>
  </p:sldIdLst>
  <p:sldSz cx="12192000" cy="6858000"/>
  <p:notesSz cx="9385300" cy="7099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0DD03B-96F4-E291-0585-786C42B7084B}" v="2" dt="2023-09-05T10:17:25.713"/>
    <p1510:client id="{646064FA-7619-0F01-6A9B-04AA3C6DE7BE}" v="55" dt="2023-09-05T13:31:02.443"/>
    <p1510:client id="{B2C4A898-5D13-014B-3E00-194CFA0C4DF7}" v="16" dt="2023-09-14T13:01:26.772"/>
    <p1510:client id="{BD2E1763-EE00-4C5B-AD5C-6E827CE8F77C}" v="20" dt="2023-09-06T14:42:14.7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66963" cy="356198"/>
          </a:xfrm>
          <a:prstGeom prst="rect">
            <a:avLst/>
          </a:prstGeom>
        </p:spPr>
        <p:txBody>
          <a:bodyPr vert="horz" lIns="94192" tIns="47096" rIns="94192" bIns="47096" rtlCol="0"/>
          <a:lstStyle>
            <a:lvl1pPr algn="l">
              <a:defRPr sz="1200"/>
            </a:lvl1pPr>
          </a:lstStyle>
          <a:p>
            <a:endParaRPr lang="en-GB"/>
          </a:p>
        </p:txBody>
      </p:sp>
      <p:sp>
        <p:nvSpPr>
          <p:cNvPr id="3" name="Date Placeholder 2"/>
          <p:cNvSpPr>
            <a:spLocks noGrp="1"/>
          </p:cNvSpPr>
          <p:nvPr>
            <p:ph type="dt" sz="quarter" idx="1"/>
          </p:nvPr>
        </p:nvSpPr>
        <p:spPr>
          <a:xfrm>
            <a:off x="5316165" y="0"/>
            <a:ext cx="4066963" cy="356198"/>
          </a:xfrm>
          <a:prstGeom prst="rect">
            <a:avLst/>
          </a:prstGeom>
        </p:spPr>
        <p:txBody>
          <a:bodyPr vert="horz" lIns="94192" tIns="47096" rIns="94192" bIns="47096" rtlCol="0"/>
          <a:lstStyle>
            <a:lvl1pPr algn="r">
              <a:defRPr sz="1200"/>
            </a:lvl1pPr>
          </a:lstStyle>
          <a:p>
            <a:fld id="{1B13723C-5021-48E3-967B-FA4EB2C59DBF}" type="datetimeFigureOut">
              <a:rPr lang="en-GB" smtClean="0"/>
              <a:t>24/10/2023</a:t>
            </a:fld>
            <a:endParaRPr lang="en-GB"/>
          </a:p>
        </p:txBody>
      </p:sp>
      <p:sp>
        <p:nvSpPr>
          <p:cNvPr id="4" name="Footer Placeholder 3"/>
          <p:cNvSpPr>
            <a:spLocks noGrp="1"/>
          </p:cNvSpPr>
          <p:nvPr>
            <p:ph type="ftr" sz="quarter" idx="2"/>
          </p:nvPr>
        </p:nvSpPr>
        <p:spPr>
          <a:xfrm>
            <a:off x="0" y="6743103"/>
            <a:ext cx="4066963" cy="356197"/>
          </a:xfrm>
          <a:prstGeom prst="rect">
            <a:avLst/>
          </a:prstGeom>
        </p:spPr>
        <p:txBody>
          <a:bodyPr vert="horz" lIns="94192" tIns="47096" rIns="94192" bIns="47096" rtlCol="0" anchor="b"/>
          <a:lstStyle>
            <a:lvl1pPr algn="l">
              <a:defRPr sz="1200"/>
            </a:lvl1pPr>
          </a:lstStyle>
          <a:p>
            <a:endParaRPr lang="en-GB"/>
          </a:p>
        </p:txBody>
      </p:sp>
      <p:sp>
        <p:nvSpPr>
          <p:cNvPr id="5" name="Slide Number Placeholder 4"/>
          <p:cNvSpPr>
            <a:spLocks noGrp="1"/>
          </p:cNvSpPr>
          <p:nvPr>
            <p:ph type="sldNum" sz="quarter" idx="3"/>
          </p:nvPr>
        </p:nvSpPr>
        <p:spPr>
          <a:xfrm>
            <a:off x="5316165" y="6743103"/>
            <a:ext cx="4066963" cy="356197"/>
          </a:xfrm>
          <a:prstGeom prst="rect">
            <a:avLst/>
          </a:prstGeom>
        </p:spPr>
        <p:txBody>
          <a:bodyPr vert="horz" lIns="94192" tIns="47096" rIns="94192" bIns="47096" rtlCol="0" anchor="b"/>
          <a:lstStyle>
            <a:lvl1pPr algn="r">
              <a:defRPr sz="1200"/>
            </a:lvl1pPr>
          </a:lstStyle>
          <a:p>
            <a:fld id="{2F4B1EAA-F4D0-41F0-BAEB-EE16810F31BF}" type="slidenum">
              <a:rPr lang="en-GB" smtClean="0"/>
              <a:t>‹#›</a:t>
            </a:fld>
            <a:endParaRPr lang="en-GB"/>
          </a:p>
        </p:txBody>
      </p:sp>
    </p:spTree>
    <p:extLst>
      <p:ext uri="{BB962C8B-B14F-4D97-AF65-F5344CB8AC3E}">
        <p14:creationId xmlns:p14="http://schemas.microsoft.com/office/powerpoint/2010/main" val="21561619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66963" cy="356198"/>
          </a:xfrm>
          <a:prstGeom prst="rect">
            <a:avLst/>
          </a:prstGeom>
        </p:spPr>
        <p:txBody>
          <a:bodyPr vert="horz" lIns="94192" tIns="47096" rIns="94192" bIns="47096" rtlCol="0"/>
          <a:lstStyle>
            <a:lvl1pPr algn="l">
              <a:defRPr sz="1200"/>
            </a:lvl1pPr>
          </a:lstStyle>
          <a:p>
            <a:endParaRPr lang="en-GB"/>
          </a:p>
        </p:txBody>
      </p:sp>
      <p:sp>
        <p:nvSpPr>
          <p:cNvPr id="3" name="Date Placeholder 2"/>
          <p:cNvSpPr>
            <a:spLocks noGrp="1"/>
          </p:cNvSpPr>
          <p:nvPr>
            <p:ph type="dt" idx="1"/>
          </p:nvPr>
        </p:nvSpPr>
        <p:spPr>
          <a:xfrm>
            <a:off x="5316165" y="0"/>
            <a:ext cx="4066963" cy="356198"/>
          </a:xfrm>
          <a:prstGeom prst="rect">
            <a:avLst/>
          </a:prstGeom>
        </p:spPr>
        <p:txBody>
          <a:bodyPr vert="horz" lIns="94192" tIns="47096" rIns="94192" bIns="47096" rtlCol="0"/>
          <a:lstStyle>
            <a:lvl1pPr algn="r">
              <a:defRPr sz="1200"/>
            </a:lvl1pPr>
          </a:lstStyle>
          <a:p>
            <a:fld id="{C59E2C6C-5324-4EFE-AC42-61F4CAC1C3CE}" type="datetimeFigureOut">
              <a:rPr lang="en-GB" smtClean="0"/>
              <a:t>24/10/2023</a:t>
            </a:fld>
            <a:endParaRPr lang="en-GB"/>
          </a:p>
        </p:txBody>
      </p:sp>
      <p:sp>
        <p:nvSpPr>
          <p:cNvPr id="4" name="Slide Image Placeholder 3"/>
          <p:cNvSpPr>
            <a:spLocks noGrp="1" noRot="1" noChangeAspect="1"/>
          </p:cNvSpPr>
          <p:nvPr>
            <p:ph type="sldImg" idx="2"/>
          </p:nvPr>
        </p:nvSpPr>
        <p:spPr>
          <a:xfrm>
            <a:off x="2563813" y="887413"/>
            <a:ext cx="4257675" cy="2395537"/>
          </a:xfrm>
          <a:prstGeom prst="rect">
            <a:avLst/>
          </a:prstGeom>
          <a:noFill/>
          <a:ln w="12700">
            <a:solidFill>
              <a:prstClr val="black"/>
            </a:solidFill>
          </a:ln>
        </p:spPr>
        <p:txBody>
          <a:bodyPr vert="horz" lIns="94192" tIns="47096" rIns="94192" bIns="47096" rtlCol="0" anchor="ctr"/>
          <a:lstStyle/>
          <a:p>
            <a:endParaRPr lang="en-GB"/>
          </a:p>
        </p:txBody>
      </p:sp>
      <p:sp>
        <p:nvSpPr>
          <p:cNvPr id="5" name="Notes Placeholder 4"/>
          <p:cNvSpPr>
            <a:spLocks noGrp="1"/>
          </p:cNvSpPr>
          <p:nvPr>
            <p:ph type="body" sz="quarter" idx="3"/>
          </p:nvPr>
        </p:nvSpPr>
        <p:spPr>
          <a:xfrm>
            <a:off x="938530" y="3416538"/>
            <a:ext cx="7508240" cy="2795350"/>
          </a:xfrm>
          <a:prstGeom prst="rect">
            <a:avLst/>
          </a:prstGeom>
        </p:spPr>
        <p:txBody>
          <a:bodyPr vert="horz" lIns="94192" tIns="47096" rIns="94192" bIns="4709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743103"/>
            <a:ext cx="4066963" cy="356197"/>
          </a:xfrm>
          <a:prstGeom prst="rect">
            <a:avLst/>
          </a:prstGeom>
        </p:spPr>
        <p:txBody>
          <a:bodyPr vert="horz" lIns="94192" tIns="47096" rIns="94192" bIns="47096" rtlCol="0" anchor="b"/>
          <a:lstStyle>
            <a:lvl1pPr algn="l">
              <a:defRPr sz="1200"/>
            </a:lvl1pPr>
          </a:lstStyle>
          <a:p>
            <a:endParaRPr lang="en-GB"/>
          </a:p>
        </p:txBody>
      </p:sp>
      <p:sp>
        <p:nvSpPr>
          <p:cNvPr id="7" name="Slide Number Placeholder 6"/>
          <p:cNvSpPr>
            <a:spLocks noGrp="1"/>
          </p:cNvSpPr>
          <p:nvPr>
            <p:ph type="sldNum" sz="quarter" idx="5"/>
          </p:nvPr>
        </p:nvSpPr>
        <p:spPr>
          <a:xfrm>
            <a:off x="5316165" y="6743103"/>
            <a:ext cx="4066963" cy="356197"/>
          </a:xfrm>
          <a:prstGeom prst="rect">
            <a:avLst/>
          </a:prstGeom>
        </p:spPr>
        <p:txBody>
          <a:bodyPr vert="horz" lIns="94192" tIns="47096" rIns="94192" bIns="47096" rtlCol="0" anchor="b"/>
          <a:lstStyle>
            <a:lvl1pPr algn="r">
              <a:defRPr sz="1200"/>
            </a:lvl1pPr>
          </a:lstStyle>
          <a:p>
            <a:fld id="{6027CFF6-8B8C-4FF1-BD39-250CB40951A9}" type="slidenum">
              <a:rPr lang="en-GB" smtClean="0"/>
              <a:t>‹#›</a:t>
            </a:fld>
            <a:endParaRPr lang="en-GB"/>
          </a:p>
        </p:txBody>
      </p:sp>
    </p:spTree>
    <p:extLst>
      <p:ext uri="{BB962C8B-B14F-4D97-AF65-F5344CB8AC3E}">
        <p14:creationId xmlns:p14="http://schemas.microsoft.com/office/powerpoint/2010/main" val="511539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027CFF6-8B8C-4FF1-BD39-250CB40951A9}" type="slidenum">
              <a:rPr lang="en-GB" smtClean="0"/>
              <a:t>1</a:t>
            </a:fld>
            <a:endParaRPr lang="en-GB"/>
          </a:p>
        </p:txBody>
      </p:sp>
    </p:spTree>
    <p:extLst>
      <p:ext uri="{BB962C8B-B14F-4D97-AF65-F5344CB8AC3E}">
        <p14:creationId xmlns:p14="http://schemas.microsoft.com/office/powerpoint/2010/main" val="1725191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AAD347D-5ACD-4C99-B74B-A9C85AD731AF}"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2151045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09A250-FF31-4206-8172-F9D3106AACB1}"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2656232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09A250-FF31-4206-8172-F9D3106AACB1}"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408960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0"/>
            <a:ext cx="12200709" cy="6858000"/>
          </a:xfrm>
          <a:prstGeom prst="rect">
            <a:avLst/>
          </a:prstGeom>
        </p:spPr>
      </p:pic>
      <p:sp>
        <p:nvSpPr>
          <p:cNvPr id="2" name="Title 1"/>
          <p:cNvSpPr>
            <a:spLocks noGrp="1"/>
          </p:cNvSpPr>
          <p:nvPr>
            <p:ph type="title"/>
          </p:nvPr>
        </p:nvSpPr>
        <p:spPr>
          <a:xfrm>
            <a:off x="838200" y="1062182"/>
            <a:ext cx="10515600" cy="628506"/>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09A250-FF31-4206-8172-F9D3106AACB1}"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3165802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415372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96027F-7875-4030-9381-8BD8C4F21935}"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1514496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96027F-7875-4030-9381-8BD8C4F21935}" type="datetimeFigureOut">
              <a:rPr lang="en-US" smtClean="0"/>
              <a:t>10/24/2023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1828964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509A250-FF31-4206-8172-F9D3106AACB1}" type="datetimeFigureOut">
              <a:rPr lang="en-US" smtClean="0"/>
              <a:t>10/24/2023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3148200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10/24/2023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1367099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3179771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1684809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D347D-5ACD-4C99-B74B-A9C85AD731AF}" type="datetimeFigureOut">
              <a:rPr lang="en-US" smtClean="0"/>
              <a:t>10/24/2023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02111984F565}" type="slidenum">
              <a:rPr lang="en-US" smtClean="0"/>
              <a:t>‹#›</a:t>
            </a:fld>
            <a:endParaRPr lang="en-US"/>
          </a:p>
        </p:txBody>
      </p:sp>
    </p:spTree>
    <p:extLst>
      <p:ext uri="{BB962C8B-B14F-4D97-AF65-F5344CB8AC3E}">
        <p14:creationId xmlns:p14="http://schemas.microsoft.com/office/powerpoint/2010/main" val="52665410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46320" y="2172240"/>
            <a:ext cx="4897120" cy="1150077"/>
          </a:xfrm>
        </p:spPr>
        <p:txBody>
          <a:bodyPr>
            <a:noAutofit/>
          </a:bodyPr>
          <a:lstStyle/>
          <a:p>
            <a:pPr algn="ctr"/>
            <a:br>
              <a:rPr lang="en-GB" sz="6600" b="1">
                <a:solidFill>
                  <a:srgbClr val="002060"/>
                </a:solidFill>
              </a:rPr>
            </a:br>
            <a:r>
              <a:rPr lang="en-GB" sz="6600" b="1">
                <a:solidFill>
                  <a:srgbClr val="002060"/>
                </a:solidFill>
                <a:latin typeface="Broadway" panose="04040905080B02020502" pitchFamily="82" charset="0"/>
              </a:rPr>
              <a:t>KS4 Outcomes 2023</a:t>
            </a:r>
          </a:p>
        </p:txBody>
      </p:sp>
      <p:sp>
        <p:nvSpPr>
          <p:cNvPr id="2" name="Arrow: Up 1">
            <a:extLst>
              <a:ext uri="{FF2B5EF4-FFF2-40B4-BE49-F238E27FC236}">
                <a16:creationId xmlns:a16="http://schemas.microsoft.com/office/drawing/2014/main" id="{B0E2C7F4-B80E-4E0C-85E7-6846FE996EF1}"/>
              </a:ext>
            </a:extLst>
          </p:cNvPr>
          <p:cNvSpPr/>
          <p:nvPr/>
        </p:nvSpPr>
        <p:spPr>
          <a:xfrm>
            <a:off x="9418320" y="1198878"/>
            <a:ext cx="2052320" cy="424687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D345EDF7-91B6-4FFE-8CE3-36FB4C09DB4A}"/>
              </a:ext>
            </a:extLst>
          </p:cNvPr>
          <p:cNvPicPr/>
          <p:nvPr/>
        </p:nvPicPr>
        <p:blipFill>
          <a:blip r:embed="rId3">
            <a:extLst>
              <a:ext uri="{28A0092B-C50C-407E-A947-70E740481C1C}">
                <a14:useLocalDpi xmlns:a14="http://schemas.microsoft.com/office/drawing/2010/main" val="0"/>
              </a:ext>
            </a:extLst>
          </a:blip>
          <a:srcRect r="39885" b="1574"/>
          <a:stretch>
            <a:fillRect/>
          </a:stretch>
        </p:blipFill>
        <p:spPr>
          <a:xfrm>
            <a:off x="454660" y="839787"/>
            <a:ext cx="4170680" cy="4965065"/>
          </a:xfrm>
          <a:prstGeom prst="rect">
            <a:avLst/>
          </a:prstGeom>
        </p:spPr>
      </p:pic>
    </p:spTree>
    <p:extLst>
      <p:ext uri="{BB962C8B-B14F-4D97-AF65-F5344CB8AC3E}">
        <p14:creationId xmlns:p14="http://schemas.microsoft.com/office/powerpoint/2010/main" val="2413448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8EF8C80-1EA3-4A30-B914-9AB6A44DDF5C}"/>
              </a:ext>
            </a:extLst>
          </p:cNvPr>
          <p:cNvSpPr txBox="1"/>
          <p:nvPr/>
        </p:nvSpPr>
        <p:spPr>
          <a:xfrm>
            <a:off x="5425440" y="705795"/>
            <a:ext cx="6522720" cy="5909310"/>
          </a:xfrm>
          <a:prstGeom prst="rect">
            <a:avLst/>
          </a:prstGeom>
        </p:spPr>
        <p:style>
          <a:lnRef idx="1">
            <a:schemeClr val="accent1"/>
          </a:lnRef>
          <a:fillRef idx="2">
            <a:schemeClr val="accent1"/>
          </a:fillRef>
          <a:effectRef idx="1">
            <a:schemeClr val="accent1"/>
          </a:effectRef>
          <a:fontRef idx="minor">
            <a:schemeClr val="dk1"/>
          </a:fontRef>
        </p:style>
        <p:txBody>
          <a:bodyPr wrap="square" lIns="91440" tIns="45720" rIns="91440" bIns="45720" rtlCol="0" anchor="t">
            <a:spAutoFit/>
          </a:bodyPr>
          <a:lstStyle/>
          <a:p>
            <a:r>
              <a:rPr lang="en-GB" dirty="0"/>
              <a:t>Our Year 11 cohort is a very neurodiverse group of young people who have had an education interrupted in KS3 by COVID. COVID has added to our student’s anxieties and self-confidence issues.</a:t>
            </a:r>
          </a:p>
          <a:p>
            <a:endParaRPr lang="en-GB"/>
          </a:p>
          <a:p>
            <a:r>
              <a:rPr lang="en-GB" dirty="0"/>
              <a:t>These results are therefore exceptional as GCSEs have gone back to being judged at pre-covid levels, hence why the comparison between 2019.</a:t>
            </a:r>
            <a:endParaRPr lang="en-GB" dirty="0">
              <a:cs typeface="Calibri"/>
            </a:endParaRPr>
          </a:p>
          <a:p>
            <a:endParaRPr lang="en-GB"/>
          </a:p>
          <a:p>
            <a:r>
              <a:rPr lang="en-GB" dirty="0"/>
              <a:t>100% of students on the Aspire pathway gained at least 1 core qualification with, on average, each student achieving a suite of 3 GCSEs and a selection of vocational qualifications including BTECs, ART awards and ASDAN Short courses.</a:t>
            </a:r>
            <a:endParaRPr lang="en-GB" dirty="0">
              <a:cs typeface="Calibri"/>
            </a:endParaRPr>
          </a:p>
          <a:p>
            <a:endParaRPr lang="en-GB"/>
          </a:p>
          <a:p>
            <a:r>
              <a:rPr lang="en-GB" dirty="0"/>
              <a:t>This year we started to use cognitive abilities tests to create predictive data to help us to baseline our young people. The number of GCSE entries show we continue to be aspirational for our students, as predicted data suggested only 6 students should be entered for GCSE; we entered a wider range.</a:t>
            </a:r>
            <a:endParaRPr lang="en-GB" dirty="0">
              <a:cs typeface="Calibri"/>
            </a:endParaRPr>
          </a:p>
          <a:p>
            <a:endParaRPr lang="en-GB"/>
          </a:p>
          <a:p>
            <a:r>
              <a:rPr lang="en-GB" dirty="0"/>
              <a:t>Our results are in line with 2019 considering the variations in our cohorts. </a:t>
            </a:r>
            <a:endParaRPr lang="en-GB" dirty="0">
              <a:cs typeface="Calibri"/>
            </a:endParaRPr>
          </a:p>
        </p:txBody>
      </p:sp>
      <p:graphicFrame>
        <p:nvGraphicFramePr>
          <p:cNvPr id="2" name="Table 1">
            <a:extLst>
              <a:ext uri="{FF2B5EF4-FFF2-40B4-BE49-F238E27FC236}">
                <a16:creationId xmlns:a16="http://schemas.microsoft.com/office/drawing/2014/main" id="{419DA2C1-6DC3-4909-8B9A-A6D134B1C2D5}"/>
              </a:ext>
            </a:extLst>
          </p:cNvPr>
          <p:cNvGraphicFramePr>
            <a:graphicFrameLocks noGrp="1"/>
          </p:cNvGraphicFramePr>
          <p:nvPr>
            <p:extLst>
              <p:ext uri="{D42A27DB-BD31-4B8C-83A1-F6EECF244321}">
                <p14:modId xmlns:p14="http://schemas.microsoft.com/office/powerpoint/2010/main" val="3340903545"/>
              </p:ext>
            </p:extLst>
          </p:nvPr>
        </p:nvGraphicFramePr>
        <p:xfrm>
          <a:off x="243840" y="705795"/>
          <a:ext cx="4968241" cy="5424700"/>
        </p:xfrm>
        <a:graphic>
          <a:graphicData uri="http://schemas.openxmlformats.org/drawingml/2006/table">
            <a:tbl>
              <a:tblPr/>
              <a:tblGrid>
                <a:gridCol w="2170905">
                  <a:extLst>
                    <a:ext uri="{9D8B030D-6E8A-4147-A177-3AD203B41FA5}">
                      <a16:colId xmlns:a16="http://schemas.microsoft.com/office/drawing/2014/main" val="1540518742"/>
                    </a:ext>
                  </a:extLst>
                </a:gridCol>
                <a:gridCol w="993648">
                  <a:extLst>
                    <a:ext uri="{9D8B030D-6E8A-4147-A177-3AD203B41FA5}">
                      <a16:colId xmlns:a16="http://schemas.microsoft.com/office/drawing/2014/main" val="715155739"/>
                    </a:ext>
                  </a:extLst>
                </a:gridCol>
                <a:gridCol w="874843">
                  <a:extLst>
                    <a:ext uri="{9D8B030D-6E8A-4147-A177-3AD203B41FA5}">
                      <a16:colId xmlns:a16="http://schemas.microsoft.com/office/drawing/2014/main" val="3963574778"/>
                    </a:ext>
                  </a:extLst>
                </a:gridCol>
                <a:gridCol w="928845">
                  <a:extLst>
                    <a:ext uri="{9D8B030D-6E8A-4147-A177-3AD203B41FA5}">
                      <a16:colId xmlns:a16="http://schemas.microsoft.com/office/drawing/2014/main" val="346708464"/>
                    </a:ext>
                  </a:extLst>
                </a:gridCol>
              </a:tblGrid>
              <a:tr h="525614">
                <a:tc>
                  <a:txBody>
                    <a:bodyPr/>
                    <a:lstStyle/>
                    <a:p>
                      <a:pPr algn="l" rtl="0" fontAlgn="ctr"/>
                      <a:r>
                        <a:rPr lang="en-GB" sz="1800" b="1" i="0" u="none" strike="noStrike">
                          <a:solidFill>
                            <a:srgbClr val="000000"/>
                          </a:solidFill>
                          <a:effectLst/>
                          <a:latin typeface="Calibri" panose="020F0502020204030204" pitchFamily="34" charset="0"/>
                        </a:rPr>
                        <a:t>Trends in attainment 2019-2023</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2019</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2022</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2023</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2130050606"/>
                  </a:ext>
                </a:extLst>
              </a:tr>
              <a:tr h="267766">
                <a:tc>
                  <a:txBody>
                    <a:bodyPr/>
                    <a:lstStyle/>
                    <a:p>
                      <a:pPr algn="l" rtl="0" fontAlgn="ctr"/>
                      <a:r>
                        <a:rPr lang="en-US" sz="1100" b="1" i="0" u="none" strike="noStrike">
                          <a:solidFill>
                            <a:srgbClr val="000000"/>
                          </a:solidFill>
                          <a:effectLst/>
                          <a:latin typeface="Calibri" panose="020F0502020204030204" pitchFamily="34" charset="0"/>
                        </a:rPr>
                        <a:t>No. of students at the end of KS4</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0" i="0" u="none" strike="noStrike">
                          <a:solidFill>
                            <a:srgbClr val="000000"/>
                          </a:solidFill>
                          <a:effectLst/>
                          <a:latin typeface="Calibri" panose="020F0502020204030204" pitchFamily="34" charset="0"/>
                        </a:rPr>
                        <a:t>18</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0" i="0" u="none" strike="noStrike">
                          <a:solidFill>
                            <a:srgbClr val="000000"/>
                          </a:solidFill>
                          <a:effectLst/>
                          <a:latin typeface="Calibri" panose="020F0502020204030204" pitchFamily="34" charset="0"/>
                        </a:rPr>
                        <a:t>23</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70C0"/>
                          </a:solidFill>
                          <a:effectLst/>
                          <a:latin typeface="Calibri" panose="020F0502020204030204" pitchFamily="34" charset="0"/>
                        </a:rPr>
                        <a:t>20</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extLst>
                  <a:ext uri="{0D108BD9-81ED-4DB2-BD59-A6C34878D82A}">
                    <a16:rowId xmlns:a16="http://schemas.microsoft.com/office/drawing/2014/main" val="1436815555"/>
                  </a:ext>
                </a:extLst>
              </a:tr>
              <a:tr h="376855">
                <a:tc>
                  <a:txBody>
                    <a:bodyPr/>
                    <a:lstStyle/>
                    <a:p>
                      <a:pPr algn="l" rtl="0" fontAlgn="ctr"/>
                      <a:r>
                        <a:rPr lang="en-US" sz="1100" b="1" i="0" u="none" strike="noStrike">
                          <a:solidFill>
                            <a:srgbClr val="000000"/>
                          </a:solidFill>
                          <a:effectLst/>
                          <a:latin typeface="Calibri" panose="020F0502020204030204" pitchFamily="34" charset="0"/>
                        </a:rPr>
                        <a:t>Number of Aspire students at the end of KS4</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0" i="0" u="none" strike="noStrike">
                          <a:solidFill>
                            <a:srgbClr val="000000"/>
                          </a:solidFill>
                          <a:effectLst/>
                          <a:latin typeface="Calibri" panose="020F0502020204030204" pitchFamily="34" charset="0"/>
                        </a:rPr>
                        <a:t>10</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0" i="0" u="none" strike="noStrike">
                          <a:solidFill>
                            <a:srgbClr val="000000"/>
                          </a:solidFill>
                          <a:effectLst/>
                          <a:latin typeface="Calibri" panose="020F0502020204030204" pitchFamily="34" charset="0"/>
                        </a:rPr>
                        <a:t>18</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70C0"/>
                          </a:solidFill>
                          <a:effectLst/>
                          <a:latin typeface="Calibri" panose="020F0502020204030204" pitchFamily="34" charset="0"/>
                        </a:rPr>
                        <a:t>16</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1671864859"/>
                  </a:ext>
                </a:extLst>
              </a:tr>
              <a:tr h="560325">
                <a:tc>
                  <a:txBody>
                    <a:bodyPr/>
                    <a:lstStyle/>
                    <a:p>
                      <a:pPr algn="l" rtl="0" fontAlgn="ctr"/>
                      <a:r>
                        <a:rPr lang="en-US" sz="1100" b="1" i="0" u="none" strike="noStrike">
                          <a:solidFill>
                            <a:srgbClr val="000000"/>
                          </a:solidFill>
                          <a:effectLst/>
                          <a:latin typeface="Calibri" panose="020F0502020204030204" pitchFamily="34" charset="0"/>
                        </a:rPr>
                        <a:t>Students attaining at least 1 Qualification in English, Maths or Science</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0" i="0" u="none" strike="noStrike">
                          <a:solidFill>
                            <a:srgbClr val="000000"/>
                          </a:solidFill>
                          <a:effectLst/>
                          <a:latin typeface="Calibri" panose="020F0502020204030204" pitchFamily="34" charset="0"/>
                        </a:rPr>
                        <a:t>56%</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0" i="0" u="none" strike="noStrike">
                          <a:solidFill>
                            <a:srgbClr val="000000"/>
                          </a:solidFill>
                          <a:effectLst/>
                          <a:latin typeface="Calibri" panose="020F0502020204030204" pitchFamily="34" charset="0"/>
                        </a:rPr>
                        <a:t>100%</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70C0"/>
                          </a:solidFill>
                          <a:effectLst/>
                          <a:latin typeface="Calibri" panose="020F0502020204030204" pitchFamily="34" charset="0"/>
                        </a:rPr>
                        <a:t>80%</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extLst>
                  <a:ext uri="{0D108BD9-81ED-4DB2-BD59-A6C34878D82A}">
                    <a16:rowId xmlns:a16="http://schemas.microsoft.com/office/drawing/2014/main" val="793674821"/>
                  </a:ext>
                </a:extLst>
              </a:tr>
              <a:tr h="560325">
                <a:tc>
                  <a:txBody>
                    <a:bodyPr/>
                    <a:lstStyle/>
                    <a:p>
                      <a:pPr algn="l" rtl="0" fontAlgn="ctr"/>
                      <a:r>
                        <a:rPr lang="en-US" sz="1100" b="1" i="0" u="none" strike="noStrike">
                          <a:solidFill>
                            <a:srgbClr val="000000"/>
                          </a:solidFill>
                          <a:effectLst/>
                          <a:latin typeface="Calibri" panose="020F0502020204030204" pitchFamily="34" charset="0"/>
                        </a:rPr>
                        <a:t>Aspire Student attaining at least 1 Qualification in English, Maths or Science</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0" i="0" u="none" strike="noStrike">
                          <a:solidFill>
                            <a:srgbClr val="000000"/>
                          </a:solidFill>
                          <a:effectLst/>
                          <a:latin typeface="Calibri" panose="020F0502020204030204" pitchFamily="34" charset="0"/>
                        </a:rPr>
                        <a:t>100%</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0" i="0" u="none" strike="noStrike">
                          <a:solidFill>
                            <a:srgbClr val="000000"/>
                          </a:solidFill>
                          <a:effectLst/>
                          <a:latin typeface="Calibri" panose="020F0502020204030204" pitchFamily="34" charset="0"/>
                        </a:rPr>
                        <a:t>100%</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70C0"/>
                          </a:solidFill>
                          <a:effectLst/>
                          <a:latin typeface="Calibri" panose="020F0502020204030204" pitchFamily="34" charset="0"/>
                        </a:rPr>
                        <a:t>100%</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2393821237"/>
                  </a:ext>
                </a:extLst>
              </a:tr>
              <a:tr h="267766">
                <a:tc>
                  <a:txBody>
                    <a:bodyPr/>
                    <a:lstStyle/>
                    <a:p>
                      <a:pPr algn="l" rtl="0" fontAlgn="ctr"/>
                      <a:r>
                        <a:rPr lang="en-GB" sz="1100" b="1" i="0" u="none" strike="noStrike">
                          <a:solidFill>
                            <a:srgbClr val="000000"/>
                          </a:solidFill>
                          <a:effectLst/>
                          <a:latin typeface="Calibri" panose="020F0502020204030204" pitchFamily="34" charset="0"/>
                        </a:rPr>
                        <a:t>Number of GCSE entries</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0" i="0" u="none" strike="noStrike">
                          <a:solidFill>
                            <a:srgbClr val="000000"/>
                          </a:solidFill>
                          <a:effectLst/>
                          <a:latin typeface="Calibri" panose="020F0502020204030204" pitchFamily="34" charset="0"/>
                        </a:rPr>
                        <a:t>40</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0" i="0" u="none" strike="noStrike">
                          <a:solidFill>
                            <a:srgbClr val="000000"/>
                          </a:solidFill>
                          <a:effectLst/>
                          <a:latin typeface="Calibri" panose="020F0502020204030204" pitchFamily="34" charset="0"/>
                        </a:rPr>
                        <a:t>40</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70C0"/>
                          </a:solidFill>
                          <a:effectLst/>
                          <a:latin typeface="Calibri" panose="020F0502020204030204" pitchFamily="34" charset="0"/>
                        </a:rPr>
                        <a:t>44</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extLst>
                  <a:ext uri="{0D108BD9-81ED-4DB2-BD59-A6C34878D82A}">
                    <a16:rowId xmlns:a16="http://schemas.microsoft.com/office/drawing/2014/main" val="1558100030"/>
                  </a:ext>
                </a:extLst>
              </a:tr>
              <a:tr h="376855">
                <a:tc>
                  <a:txBody>
                    <a:bodyPr/>
                    <a:lstStyle/>
                    <a:p>
                      <a:pPr algn="l" rtl="0" fontAlgn="ctr"/>
                      <a:r>
                        <a:rPr lang="en-GB" sz="1100" b="1" i="0" u="none" strike="noStrike">
                          <a:solidFill>
                            <a:srgbClr val="000000"/>
                          </a:solidFill>
                          <a:effectLst/>
                          <a:latin typeface="Calibri" panose="020F0502020204030204" pitchFamily="34" charset="0"/>
                        </a:rPr>
                        <a:t>Average GCSE entries for Aspire studnets</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0" i="0" u="none" strike="noStrike">
                          <a:solidFill>
                            <a:srgbClr val="000000"/>
                          </a:solidFill>
                          <a:effectLst/>
                          <a:latin typeface="Calibri" panose="020F0502020204030204" pitchFamily="34" charset="0"/>
                        </a:rPr>
                        <a:t>4 GCSEs</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0" i="0" u="none" strike="noStrike">
                          <a:solidFill>
                            <a:srgbClr val="000000"/>
                          </a:solidFill>
                          <a:effectLst/>
                          <a:latin typeface="Calibri" panose="020F0502020204030204" pitchFamily="34" charset="0"/>
                        </a:rPr>
                        <a:t>2 GCSEs</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70C0"/>
                          </a:solidFill>
                          <a:effectLst/>
                          <a:latin typeface="Calibri" panose="020F0502020204030204" pitchFamily="34" charset="0"/>
                        </a:rPr>
                        <a:t>3 GCSEs</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1531645307"/>
                  </a:ext>
                </a:extLst>
              </a:tr>
              <a:tr h="267766">
                <a:tc>
                  <a:txBody>
                    <a:bodyPr/>
                    <a:lstStyle/>
                    <a:p>
                      <a:pPr algn="l" rtl="0" fontAlgn="ctr"/>
                      <a:r>
                        <a:rPr lang="en-GB" sz="1100" b="1" i="0" u="none" strike="noStrike">
                          <a:solidFill>
                            <a:srgbClr val="000000"/>
                          </a:solidFill>
                          <a:effectLst/>
                          <a:latin typeface="Calibri" panose="020F0502020204030204" pitchFamily="34" charset="0"/>
                        </a:rPr>
                        <a:t>No. GCSE’s achieved</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0" i="0" u="none" strike="noStrike">
                          <a:solidFill>
                            <a:srgbClr val="000000"/>
                          </a:solidFill>
                          <a:effectLst/>
                          <a:latin typeface="Calibri" panose="020F0502020204030204" pitchFamily="34" charset="0"/>
                        </a:rPr>
                        <a:t>37</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0" i="0" u="none" strike="noStrike">
                          <a:solidFill>
                            <a:srgbClr val="000000"/>
                          </a:solidFill>
                          <a:effectLst/>
                          <a:latin typeface="Calibri" panose="020F0502020204030204" pitchFamily="34" charset="0"/>
                        </a:rPr>
                        <a:t>38</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70C0"/>
                          </a:solidFill>
                          <a:effectLst/>
                          <a:latin typeface="Calibri" panose="020F0502020204030204" pitchFamily="34" charset="0"/>
                        </a:rPr>
                        <a:t>42</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extLst>
                  <a:ext uri="{0D108BD9-81ED-4DB2-BD59-A6C34878D82A}">
                    <a16:rowId xmlns:a16="http://schemas.microsoft.com/office/drawing/2014/main" val="894133311"/>
                  </a:ext>
                </a:extLst>
              </a:tr>
              <a:tr h="376855">
                <a:tc>
                  <a:txBody>
                    <a:bodyPr/>
                    <a:lstStyle/>
                    <a:p>
                      <a:pPr algn="l" rtl="0" fontAlgn="ctr"/>
                      <a:r>
                        <a:rPr lang="en-US" sz="1100" b="1" i="0" u="none" strike="noStrike">
                          <a:solidFill>
                            <a:srgbClr val="000000"/>
                          </a:solidFill>
                          <a:effectLst/>
                          <a:latin typeface="Calibri" panose="020F0502020204030204" pitchFamily="34" charset="0"/>
                        </a:rPr>
                        <a:t>Average GCSE's for Aspire student</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0" i="0" u="none" strike="noStrike">
                          <a:solidFill>
                            <a:srgbClr val="000000"/>
                          </a:solidFill>
                          <a:effectLst/>
                          <a:latin typeface="Calibri" panose="020F0502020204030204" pitchFamily="34" charset="0"/>
                        </a:rPr>
                        <a:t>4 GCSE's</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0" i="0" u="none" strike="noStrike">
                          <a:solidFill>
                            <a:srgbClr val="000000"/>
                          </a:solidFill>
                          <a:effectLst/>
                          <a:latin typeface="Calibri" panose="020F0502020204030204" pitchFamily="34" charset="0"/>
                        </a:rPr>
                        <a:t>2GCSEs</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70C0"/>
                          </a:solidFill>
                          <a:effectLst/>
                          <a:latin typeface="Calibri" panose="020F0502020204030204" pitchFamily="34" charset="0"/>
                        </a:rPr>
                        <a:t>3 GCSE's</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287269794"/>
                  </a:ext>
                </a:extLst>
              </a:tr>
              <a:tr h="267766">
                <a:tc>
                  <a:txBody>
                    <a:bodyPr/>
                    <a:lstStyle/>
                    <a:p>
                      <a:pPr algn="l" rtl="0" fontAlgn="ctr"/>
                      <a:r>
                        <a:rPr lang="en-GB" sz="1100" b="1" i="0" u="none" strike="noStrike">
                          <a:solidFill>
                            <a:srgbClr val="000000"/>
                          </a:solidFill>
                          <a:effectLst/>
                          <a:latin typeface="Calibri" panose="020F0502020204030204" pitchFamily="34" charset="0"/>
                        </a:rPr>
                        <a:t>No. entry levels achieved</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0" i="0" u="none" strike="noStrike">
                          <a:solidFill>
                            <a:srgbClr val="000000"/>
                          </a:solidFill>
                          <a:effectLst/>
                          <a:latin typeface="Calibri" panose="020F0502020204030204" pitchFamily="34" charset="0"/>
                        </a:rPr>
                        <a:t>15</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0" i="0" u="none" strike="noStrike">
                          <a:solidFill>
                            <a:srgbClr val="000000"/>
                          </a:solidFill>
                          <a:effectLst/>
                          <a:latin typeface="Calibri" panose="020F0502020204030204" pitchFamily="34" charset="0"/>
                        </a:rPr>
                        <a:t>40</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70C0"/>
                          </a:solidFill>
                          <a:effectLst/>
                          <a:latin typeface="Calibri" panose="020F0502020204030204" pitchFamily="34" charset="0"/>
                        </a:rPr>
                        <a:t>53</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extLst>
                  <a:ext uri="{0D108BD9-81ED-4DB2-BD59-A6C34878D82A}">
                    <a16:rowId xmlns:a16="http://schemas.microsoft.com/office/drawing/2014/main" val="1158053495"/>
                  </a:ext>
                </a:extLst>
              </a:tr>
              <a:tr h="376855">
                <a:tc>
                  <a:txBody>
                    <a:bodyPr/>
                    <a:lstStyle/>
                    <a:p>
                      <a:pPr algn="l" rtl="0" fontAlgn="ctr"/>
                      <a:r>
                        <a:rPr lang="en-US" sz="1100" b="1" i="0" u="none" strike="noStrike">
                          <a:solidFill>
                            <a:srgbClr val="000000"/>
                          </a:solidFill>
                          <a:effectLst/>
                          <a:latin typeface="Calibri" panose="020F0502020204030204" pitchFamily="34" charset="0"/>
                        </a:rPr>
                        <a:t>Students attaining (9-1) in English and Maths</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4 (22%)</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0000"/>
                          </a:solidFill>
                          <a:effectLst/>
                          <a:latin typeface="Calibri" panose="020F0502020204030204" pitchFamily="34" charset="0"/>
                        </a:rPr>
                        <a:t>6 (26%)</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70C0"/>
                          </a:solidFill>
                          <a:effectLst/>
                          <a:latin typeface="Calibri" panose="020F0502020204030204" pitchFamily="34" charset="0"/>
                        </a:rPr>
                        <a:t>4 (20%)</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3605032159"/>
                  </a:ext>
                </a:extLst>
              </a:tr>
              <a:tr h="376855">
                <a:tc>
                  <a:txBody>
                    <a:bodyPr/>
                    <a:lstStyle/>
                    <a:p>
                      <a:pPr algn="l" rtl="0" fontAlgn="ctr"/>
                      <a:r>
                        <a:rPr lang="en-US" sz="1100" b="1" i="0" u="none" strike="noStrike">
                          <a:solidFill>
                            <a:srgbClr val="000000"/>
                          </a:solidFill>
                          <a:effectLst/>
                          <a:latin typeface="Calibri" panose="020F0502020204030204" pitchFamily="34" charset="0"/>
                        </a:rPr>
                        <a:t>Aspire Students attaining (9-1) in English and Maths</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4 (40%)</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0000"/>
                          </a:solidFill>
                          <a:effectLst/>
                          <a:latin typeface="Calibri" panose="020F0502020204030204" pitchFamily="34" charset="0"/>
                        </a:rPr>
                        <a:t>6(33%)</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70C0"/>
                          </a:solidFill>
                          <a:effectLst/>
                          <a:latin typeface="Calibri" panose="020F0502020204030204" pitchFamily="34" charset="0"/>
                        </a:rPr>
                        <a:t>4 (25%)</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extLst>
                  <a:ext uri="{0D108BD9-81ED-4DB2-BD59-A6C34878D82A}">
                    <a16:rowId xmlns:a16="http://schemas.microsoft.com/office/drawing/2014/main" val="505934658"/>
                  </a:ext>
                </a:extLst>
              </a:tr>
              <a:tr h="376855">
                <a:tc>
                  <a:txBody>
                    <a:bodyPr/>
                    <a:lstStyle/>
                    <a:p>
                      <a:pPr algn="l" rtl="0" fontAlgn="ctr"/>
                      <a:r>
                        <a:rPr lang="en-US" sz="1100" b="1" i="0" u="none" strike="noStrike">
                          <a:solidFill>
                            <a:srgbClr val="000000"/>
                          </a:solidFill>
                          <a:effectLst/>
                          <a:latin typeface="Calibri" panose="020F0502020204030204" pitchFamily="34" charset="0"/>
                        </a:rPr>
                        <a:t>Students attaining (9-1) in English, Maths &amp; Science</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3 (17%)</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0000"/>
                          </a:solidFill>
                          <a:effectLst/>
                          <a:latin typeface="Calibri" panose="020F0502020204030204" pitchFamily="34" charset="0"/>
                        </a:rPr>
                        <a:t>5 (22%)</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70C0"/>
                          </a:solidFill>
                          <a:effectLst/>
                          <a:latin typeface="Calibri" panose="020F0502020204030204" pitchFamily="34" charset="0"/>
                        </a:rPr>
                        <a:t>4 (20%)</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2999281855"/>
                  </a:ext>
                </a:extLst>
              </a:tr>
              <a:tr h="376855">
                <a:tc>
                  <a:txBody>
                    <a:bodyPr/>
                    <a:lstStyle/>
                    <a:p>
                      <a:pPr algn="l" rtl="0" fontAlgn="ctr"/>
                      <a:r>
                        <a:rPr lang="en-US" sz="1100" b="1" i="0" u="none" strike="noStrike">
                          <a:solidFill>
                            <a:srgbClr val="000000"/>
                          </a:solidFill>
                          <a:effectLst/>
                          <a:latin typeface="Calibri" panose="020F0502020204030204" pitchFamily="34" charset="0"/>
                        </a:rPr>
                        <a:t>Aspire Students attaining (9-1) in English, Maths and Science</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3 (30%)</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0000"/>
                          </a:solidFill>
                          <a:effectLst/>
                          <a:latin typeface="Calibri" panose="020F0502020204030204" pitchFamily="34" charset="0"/>
                        </a:rPr>
                        <a:t>5 (28%)</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70C0"/>
                          </a:solidFill>
                          <a:effectLst/>
                          <a:latin typeface="Calibri" panose="020F0502020204030204" pitchFamily="34" charset="0"/>
                        </a:rPr>
                        <a:t>4 (25%)</a:t>
                      </a:r>
                    </a:p>
                  </a:txBody>
                  <a:tcPr marL="4029" marR="4029" marT="402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extLst>
                  <a:ext uri="{0D108BD9-81ED-4DB2-BD59-A6C34878D82A}">
                    <a16:rowId xmlns:a16="http://schemas.microsoft.com/office/drawing/2014/main" val="1345297880"/>
                  </a:ext>
                </a:extLst>
              </a:tr>
            </a:tbl>
          </a:graphicData>
        </a:graphic>
      </p:graphicFrame>
    </p:spTree>
    <p:extLst>
      <p:ext uri="{BB962C8B-B14F-4D97-AF65-F5344CB8AC3E}">
        <p14:creationId xmlns:p14="http://schemas.microsoft.com/office/powerpoint/2010/main" val="3965015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BDF4C04-5C07-46E1-A97F-3DA4DE151CF0}"/>
              </a:ext>
            </a:extLst>
          </p:cNvPr>
          <p:cNvGraphicFramePr>
            <a:graphicFrameLocks noGrp="1"/>
          </p:cNvGraphicFramePr>
          <p:nvPr>
            <p:extLst>
              <p:ext uri="{D42A27DB-BD31-4B8C-83A1-F6EECF244321}">
                <p14:modId xmlns:p14="http://schemas.microsoft.com/office/powerpoint/2010/main" val="43476278"/>
              </p:ext>
            </p:extLst>
          </p:nvPr>
        </p:nvGraphicFramePr>
        <p:xfrm>
          <a:off x="162560" y="592481"/>
          <a:ext cx="6024880" cy="5673038"/>
        </p:xfrm>
        <a:graphic>
          <a:graphicData uri="http://schemas.openxmlformats.org/drawingml/2006/table">
            <a:tbl>
              <a:tblPr/>
              <a:tblGrid>
                <a:gridCol w="2632611">
                  <a:extLst>
                    <a:ext uri="{9D8B030D-6E8A-4147-A177-3AD203B41FA5}">
                      <a16:colId xmlns:a16="http://schemas.microsoft.com/office/drawing/2014/main" val="3131497970"/>
                    </a:ext>
                  </a:extLst>
                </a:gridCol>
                <a:gridCol w="1204976">
                  <a:extLst>
                    <a:ext uri="{9D8B030D-6E8A-4147-A177-3AD203B41FA5}">
                      <a16:colId xmlns:a16="http://schemas.microsoft.com/office/drawing/2014/main" val="2319714949"/>
                    </a:ext>
                  </a:extLst>
                </a:gridCol>
                <a:gridCol w="1060903">
                  <a:extLst>
                    <a:ext uri="{9D8B030D-6E8A-4147-A177-3AD203B41FA5}">
                      <a16:colId xmlns:a16="http://schemas.microsoft.com/office/drawing/2014/main" val="3258184896"/>
                    </a:ext>
                  </a:extLst>
                </a:gridCol>
                <a:gridCol w="1126390">
                  <a:extLst>
                    <a:ext uri="{9D8B030D-6E8A-4147-A177-3AD203B41FA5}">
                      <a16:colId xmlns:a16="http://schemas.microsoft.com/office/drawing/2014/main" val="3475670656"/>
                    </a:ext>
                  </a:extLst>
                </a:gridCol>
              </a:tblGrid>
              <a:tr h="482407">
                <a:tc>
                  <a:txBody>
                    <a:bodyPr/>
                    <a:lstStyle/>
                    <a:p>
                      <a:pPr algn="l" rtl="0" fontAlgn="ctr"/>
                      <a:r>
                        <a:rPr lang="en-GB" sz="1800" b="1" i="0" u="none" strike="noStrike">
                          <a:solidFill>
                            <a:srgbClr val="000000"/>
                          </a:solidFill>
                          <a:effectLst/>
                          <a:latin typeface="Calibri" panose="020F0502020204030204" pitchFamily="34" charset="0"/>
                        </a:rPr>
                        <a:t>Trends in attainment 2019-2023</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2019</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2022</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2023</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438869959"/>
                  </a:ext>
                </a:extLst>
              </a:tr>
              <a:tr h="345877">
                <a:tc>
                  <a:txBody>
                    <a:bodyPr/>
                    <a:lstStyle/>
                    <a:p>
                      <a:pPr algn="l" rtl="0" fontAlgn="ctr"/>
                      <a:r>
                        <a:rPr lang="en-GB" sz="1100" b="1" i="0" u="none" strike="noStrike">
                          <a:solidFill>
                            <a:srgbClr val="000000"/>
                          </a:solidFill>
                          <a:effectLst/>
                          <a:latin typeface="Calibri" panose="020F0502020204030204" pitchFamily="34" charset="0"/>
                        </a:rPr>
                        <a:t>Aspire students entered for GCSE Maths</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7 (70%)</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0000"/>
                          </a:solidFill>
                          <a:effectLst/>
                          <a:latin typeface="Calibri" panose="020F0502020204030204" pitchFamily="34" charset="0"/>
                        </a:rPr>
                        <a:t>7 (39%)</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70C0"/>
                          </a:solidFill>
                          <a:effectLst/>
                          <a:latin typeface="Calibri" panose="020F0502020204030204" pitchFamily="34" charset="0"/>
                        </a:rPr>
                        <a:t>8 (50%)</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2444059679"/>
                  </a:ext>
                </a:extLst>
              </a:tr>
              <a:tr h="345877">
                <a:tc>
                  <a:txBody>
                    <a:bodyPr/>
                    <a:lstStyle/>
                    <a:p>
                      <a:pPr algn="l" rtl="0" fontAlgn="ctr"/>
                      <a:r>
                        <a:rPr lang="en-US" sz="1100" b="1" i="0" u="none" strike="noStrike">
                          <a:solidFill>
                            <a:srgbClr val="000000"/>
                          </a:solidFill>
                          <a:effectLst/>
                          <a:latin typeface="Calibri" panose="020F0502020204030204" pitchFamily="34" charset="0"/>
                        </a:rPr>
                        <a:t>Students entered attaining (9-5) in Maths</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1 (15%)</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0000"/>
                          </a:solidFill>
                          <a:effectLst/>
                          <a:latin typeface="Calibri" panose="020F0502020204030204" pitchFamily="34" charset="0"/>
                        </a:rPr>
                        <a:t>0</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70C0"/>
                          </a:solidFill>
                          <a:effectLst/>
                          <a:latin typeface="Calibri" panose="020F0502020204030204" pitchFamily="34" charset="0"/>
                        </a:rPr>
                        <a:t>1 (13%)</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extLst>
                  <a:ext uri="{0D108BD9-81ED-4DB2-BD59-A6C34878D82A}">
                    <a16:rowId xmlns:a16="http://schemas.microsoft.com/office/drawing/2014/main" val="697437101"/>
                  </a:ext>
                </a:extLst>
              </a:tr>
              <a:tr h="345877">
                <a:tc>
                  <a:txBody>
                    <a:bodyPr/>
                    <a:lstStyle/>
                    <a:p>
                      <a:pPr algn="l" rtl="0" fontAlgn="ctr"/>
                      <a:r>
                        <a:rPr lang="en-US" sz="1100" b="1" i="0" u="none" strike="noStrike">
                          <a:solidFill>
                            <a:srgbClr val="000000"/>
                          </a:solidFill>
                          <a:effectLst/>
                          <a:latin typeface="Calibri" panose="020F0502020204030204" pitchFamily="34" charset="0"/>
                        </a:rPr>
                        <a:t>Students entered attaining (9-4) in Maths</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2 (29%)</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0000"/>
                          </a:solidFill>
                          <a:effectLst/>
                          <a:latin typeface="Calibri" panose="020F0502020204030204" pitchFamily="34" charset="0"/>
                        </a:rPr>
                        <a:t>1 (14%)</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70C0"/>
                          </a:solidFill>
                          <a:effectLst/>
                          <a:latin typeface="Calibri" panose="020F0502020204030204" pitchFamily="34" charset="0"/>
                        </a:rPr>
                        <a:t>1 (13%)</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3253503590"/>
                  </a:ext>
                </a:extLst>
              </a:tr>
              <a:tr h="345877">
                <a:tc>
                  <a:txBody>
                    <a:bodyPr/>
                    <a:lstStyle/>
                    <a:p>
                      <a:pPr algn="l" rtl="0" fontAlgn="ctr"/>
                      <a:r>
                        <a:rPr lang="en-US" sz="1100" b="1" i="0" u="none" strike="noStrike">
                          <a:solidFill>
                            <a:srgbClr val="000000"/>
                          </a:solidFill>
                          <a:effectLst/>
                          <a:latin typeface="Calibri" panose="020F0502020204030204" pitchFamily="34" charset="0"/>
                        </a:rPr>
                        <a:t>Students entered achieving pass (9-1) in Maths</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5 (71%)</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0000"/>
                          </a:solidFill>
                          <a:effectLst/>
                          <a:latin typeface="Calibri" panose="020F0502020204030204" pitchFamily="34" charset="0"/>
                        </a:rPr>
                        <a:t>7 (100%)</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70C0"/>
                          </a:solidFill>
                          <a:effectLst/>
                          <a:latin typeface="Calibri" panose="020F0502020204030204" pitchFamily="34" charset="0"/>
                        </a:rPr>
                        <a:t>6 (75%)</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extLst>
                  <a:ext uri="{0D108BD9-81ED-4DB2-BD59-A6C34878D82A}">
                    <a16:rowId xmlns:a16="http://schemas.microsoft.com/office/drawing/2014/main" val="4182776269"/>
                  </a:ext>
                </a:extLst>
              </a:tr>
              <a:tr h="245754">
                <a:tc>
                  <a:txBody>
                    <a:bodyPr/>
                    <a:lstStyle/>
                    <a:p>
                      <a:pPr algn="l" rtl="0" fontAlgn="ctr"/>
                      <a:r>
                        <a:rPr lang="en-GB" sz="1100" b="1" i="0" u="none" strike="noStrike">
                          <a:solidFill>
                            <a:srgbClr val="000000"/>
                          </a:solidFill>
                          <a:effectLst/>
                          <a:latin typeface="Calibri" panose="020F0502020204030204" pitchFamily="34" charset="0"/>
                        </a:rPr>
                        <a:t>Highest grade (GCSE Maths)</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5</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0000"/>
                          </a:solidFill>
                          <a:effectLst/>
                          <a:latin typeface="Calibri" panose="020F0502020204030204" pitchFamily="34" charset="0"/>
                        </a:rPr>
                        <a:t>4</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70C0"/>
                          </a:solidFill>
                          <a:effectLst/>
                          <a:latin typeface="Calibri" panose="020F0502020204030204" pitchFamily="34" charset="0"/>
                        </a:rPr>
                        <a:t>5</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1616314343"/>
                  </a:ext>
                </a:extLst>
              </a:tr>
              <a:tr h="345877">
                <a:tc>
                  <a:txBody>
                    <a:bodyPr/>
                    <a:lstStyle/>
                    <a:p>
                      <a:pPr algn="l" rtl="0" fontAlgn="ctr"/>
                      <a:r>
                        <a:rPr lang="en-US" sz="1100" b="1" i="0" u="none" strike="noStrike">
                          <a:solidFill>
                            <a:srgbClr val="000000"/>
                          </a:solidFill>
                          <a:effectLst/>
                          <a:latin typeface="Calibri" panose="020F0502020204030204" pitchFamily="34" charset="0"/>
                        </a:rPr>
                        <a:t>Aspire Students entered for GCSE English</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6 (60%)</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0000"/>
                          </a:solidFill>
                          <a:effectLst/>
                          <a:latin typeface="Calibri" panose="020F0502020204030204" pitchFamily="34" charset="0"/>
                        </a:rPr>
                        <a:t>6 (33%)</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70C0"/>
                          </a:solidFill>
                          <a:effectLst/>
                          <a:latin typeface="Calibri" panose="020F0502020204030204" pitchFamily="34" charset="0"/>
                        </a:rPr>
                        <a:t>7(44%)</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extLst>
                  <a:ext uri="{0D108BD9-81ED-4DB2-BD59-A6C34878D82A}">
                    <a16:rowId xmlns:a16="http://schemas.microsoft.com/office/drawing/2014/main" val="523333232"/>
                  </a:ext>
                </a:extLst>
              </a:tr>
              <a:tr h="345877">
                <a:tc>
                  <a:txBody>
                    <a:bodyPr/>
                    <a:lstStyle/>
                    <a:p>
                      <a:pPr algn="l" rtl="0" fontAlgn="ctr"/>
                      <a:r>
                        <a:rPr lang="en-US" sz="1100" b="1" i="0" u="none" strike="noStrike">
                          <a:solidFill>
                            <a:srgbClr val="000000"/>
                          </a:solidFill>
                          <a:effectLst/>
                          <a:latin typeface="Calibri" panose="020F0502020204030204" pitchFamily="34" charset="0"/>
                        </a:rPr>
                        <a:t>Students attaining (9-5) in English</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1 (17%)</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0000"/>
                          </a:solidFill>
                          <a:effectLst/>
                          <a:latin typeface="Calibri" panose="020F0502020204030204" pitchFamily="34" charset="0"/>
                        </a:rPr>
                        <a:t>0</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70C0"/>
                          </a:solidFill>
                          <a:effectLst/>
                          <a:latin typeface="Calibri" panose="020F0502020204030204" pitchFamily="34" charset="0"/>
                        </a:rPr>
                        <a:t>0%</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3520998067"/>
                  </a:ext>
                </a:extLst>
              </a:tr>
              <a:tr h="345877">
                <a:tc>
                  <a:txBody>
                    <a:bodyPr/>
                    <a:lstStyle/>
                    <a:p>
                      <a:pPr algn="l" rtl="0" fontAlgn="ctr"/>
                      <a:r>
                        <a:rPr lang="en-US" sz="1100" b="1" i="0" u="none" strike="noStrike">
                          <a:solidFill>
                            <a:srgbClr val="000000"/>
                          </a:solidFill>
                          <a:effectLst/>
                          <a:latin typeface="Calibri" panose="020F0502020204030204" pitchFamily="34" charset="0"/>
                        </a:rPr>
                        <a:t>Students attaining (9-4) in English</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2 (33%)</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0000"/>
                          </a:solidFill>
                          <a:effectLst/>
                          <a:latin typeface="Calibri" panose="020F0502020204030204" pitchFamily="34" charset="0"/>
                        </a:rPr>
                        <a:t>0</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70C0"/>
                          </a:solidFill>
                          <a:effectLst/>
                          <a:latin typeface="Calibri" panose="020F0502020204030204" pitchFamily="34" charset="0"/>
                        </a:rPr>
                        <a:t>1 (14%)</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extLst>
                  <a:ext uri="{0D108BD9-81ED-4DB2-BD59-A6C34878D82A}">
                    <a16:rowId xmlns:a16="http://schemas.microsoft.com/office/drawing/2014/main" val="3217376125"/>
                  </a:ext>
                </a:extLst>
              </a:tr>
              <a:tr h="345877">
                <a:tc>
                  <a:txBody>
                    <a:bodyPr/>
                    <a:lstStyle/>
                    <a:p>
                      <a:pPr algn="l" rtl="0" fontAlgn="ctr"/>
                      <a:r>
                        <a:rPr lang="en-US" sz="1100" b="1" i="0" u="none" strike="noStrike">
                          <a:solidFill>
                            <a:srgbClr val="000000"/>
                          </a:solidFill>
                          <a:effectLst/>
                          <a:latin typeface="Calibri" panose="020F0502020204030204" pitchFamily="34" charset="0"/>
                        </a:rPr>
                        <a:t>Students entered achieving pass (9-1) in English</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6 (100%)</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0000"/>
                          </a:solidFill>
                          <a:effectLst/>
                          <a:latin typeface="Calibri" panose="020F0502020204030204" pitchFamily="34" charset="0"/>
                        </a:rPr>
                        <a:t>6(100%)</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70C0"/>
                          </a:solidFill>
                          <a:effectLst/>
                          <a:latin typeface="Calibri" panose="020F0502020204030204" pitchFamily="34" charset="0"/>
                        </a:rPr>
                        <a:t>6 (86%)</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4212501889"/>
                  </a:ext>
                </a:extLst>
              </a:tr>
              <a:tr h="245754">
                <a:tc>
                  <a:txBody>
                    <a:bodyPr/>
                    <a:lstStyle/>
                    <a:p>
                      <a:pPr algn="l" rtl="0" fontAlgn="ctr"/>
                      <a:r>
                        <a:rPr lang="en-GB" sz="1100" b="1" i="0" u="none" strike="noStrike">
                          <a:solidFill>
                            <a:srgbClr val="000000"/>
                          </a:solidFill>
                          <a:effectLst/>
                          <a:latin typeface="Calibri" panose="020F0502020204030204" pitchFamily="34" charset="0"/>
                        </a:rPr>
                        <a:t>Highest grade (GCSE English)</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5</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0000"/>
                          </a:solidFill>
                          <a:effectLst/>
                          <a:latin typeface="Calibri" panose="020F0502020204030204" pitchFamily="34" charset="0"/>
                        </a:rPr>
                        <a:t>3</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70C0"/>
                          </a:solidFill>
                          <a:effectLst/>
                          <a:latin typeface="Calibri" panose="020F0502020204030204" pitchFamily="34" charset="0"/>
                        </a:rPr>
                        <a:t>4</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extLst>
                  <a:ext uri="{0D108BD9-81ED-4DB2-BD59-A6C34878D82A}">
                    <a16:rowId xmlns:a16="http://schemas.microsoft.com/office/drawing/2014/main" val="4209647055"/>
                  </a:ext>
                </a:extLst>
              </a:tr>
              <a:tr h="345877">
                <a:tc>
                  <a:txBody>
                    <a:bodyPr/>
                    <a:lstStyle/>
                    <a:p>
                      <a:pPr algn="l" rtl="0" fontAlgn="ctr"/>
                      <a:r>
                        <a:rPr lang="en-US" sz="1100" b="1" i="0" u="none" strike="noStrike">
                          <a:solidFill>
                            <a:srgbClr val="000000"/>
                          </a:solidFill>
                          <a:effectLst/>
                          <a:latin typeface="Calibri" panose="020F0502020204030204" pitchFamily="34" charset="0"/>
                        </a:rPr>
                        <a:t>Aspire students entered for GCSE Science</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10 (100%)</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0000"/>
                          </a:solidFill>
                          <a:effectLst/>
                          <a:latin typeface="Calibri" panose="020F0502020204030204" pitchFamily="34" charset="0"/>
                        </a:rPr>
                        <a:t>17 (94%)</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70C0"/>
                          </a:solidFill>
                          <a:effectLst/>
                          <a:latin typeface="Calibri" panose="020F0502020204030204" pitchFamily="34" charset="0"/>
                        </a:rPr>
                        <a:t>10 (62%)</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642891780"/>
                  </a:ext>
                </a:extLst>
              </a:tr>
              <a:tr h="345877">
                <a:tc>
                  <a:txBody>
                    <a:bodyPr/>
                    <a:lstStyle/>
                    <a:p>
                      <a:pPr algn="l" rtl="0" fontAlgn="ctr"/>
                      <a:r>
                        <a:rPr lang="en-US" sz="1100" b="1" i="0" u="none" strike="noStrike">
                          <a:solidFill>
                            <a:srgbClr val="000000"/>
                          </a:solidFill>
                          <a:effectLst/>
                          <a:latin typeface="Calibri" panose="020F0502020204030204" pitchFamily="34" charset="0"/>
                        </a:rPr>
                        <a:t>Students attaining (9-5)  in Science</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2 (20%)</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0000"/>
                          </a:solidFill>
                          <a:effectLst/>
                          <a:latin typeface="Calibri" panose="020F0502020204030204" pitchFamily="34" charset="0"/>
                        </a:rPr>
                        <a:t>1 (6%)</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70C0"/>
                          </a:solidFill>
                          <a:effectLst/>
                          <a:latin typeface="Calibri" panose="020F0502020204030204" pitchFamily="34" charset="0"/>
                        </a:rPr>
                        <a:t>1 (10%)</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extLst>
                  <a:ext uri="{0D108BD9-81ED-4DB2-BD59-A6C34878D82A}">
                    <a16:rowId xmlns:a16="http://schemas.microsoft.com/office/drawing/2014/main" val="1247906064"/>
                  </a:ext>
                </a:extLst>
              </a:tr>
              <a:tr h="345877">
                <a:tc>
                  <a:txBody>
                    <a:bodyPr/>
                    <a:lstStyle/>
                    <a:p>
                      <a:pPr algn="l" rtl="0" fontAlgn="ctr"/>
                      <a:r>
                        <a:rPr lang="en-US" sz="1100" b="1" i="0" u="none" strike="noStrike">
                          <a:solidFill>
                            <a:srgbClr val="000000"/>
                          </a:solidFill>
                          <a:effectLst/>
                          <a:latin typeface="Calibri" panose="020F0502020204030204" pitchFamily="34" charset="0"/>
                        </a:rPr>
                        <a:t>Students attaining (9-4)  in Science</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3(30%)</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0000"/>
                          </a:solidFill>
                          <a:effectLst/>
                          <a:latin typeface="Calibri" panose="020F0502020204030204" pitchFamily="34" charset="0"/>
                        </a:rPr>
                        <a:t>4 (24%)</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70C0"/>
                          </a:solidFill>
                          <a:effectLst/>
                          <a:latin typeface="Calibri" panose="020F0502020204030204" pitchFamily="34" charset="0"/>
                        </a:rPr>
                        <a:t>1 (10%)</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2786348126"/>
                  </a:ext>
                </a:extLst>
              </a:tr>
              <a:tr h="482407">
                <a:tc>
                  <a:txBody>
                    <a:bodyPr/>
                    <a:lstStyle/>
                    <a:p>
                      <a:pPr algn="l" rtl="0" fontAlgn="ctr"/>
                      <a:r>
                        <a:rPr lang="en-US" sz="1100" b="1" i="0" u="none" strike="noStrike">
                          <a:solidFill>
                            <a:srgbClr val="000000"/>
                          </a:solidFill>
                          <a:effectLst/>
                          <a:latin typeface="Calibri" panose="020F0502020204030204" pitchFamily="34" charset="0"/>
                        </a:rPr>
                        <a:t>Students entered achieving a pass (9-1) in Science</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9 (90%)</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0000"/>
                          </a:solidFill>
                          <a:effectLst/>
                          <a:latin typeface="Calibri" panose="020F0502020204030204" pitchFamily="34" charset="0"/>
                        </a:rPr>
                        <a:t>17 (100%)</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70C0"/>
                          </a:solidFill>
                          <a:effectLst/>
                          <a:latin typeface="Calibri" panose="020F0502020204030204" pitchFamily="34" charset="0"/>
                        </a:rPr>
                        <a:t>10 (100%)</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extLst>
                  <a:ext uri="{0D108BD9-81ED-4DB2-BD59-A6C34878D82A}">
                    <a16:rowId xmlns:a16="http://schemas.microsoft.com/office/drawing/2014/main" val="1742012086"/>
                  </a:ext>
                </a:extLst>
              </a:tr>
              <a:tr h="245754">
                <a:tc>
                  <a:txBody>
                    <a:bodyPr/>
                    <a:lstStyle/>
                    <a:p>
                      <a:pPr algn="l" rtl="0" fontAlgn="ctr"/>
                      <a:r>
                        <a:rPr lang="en-GB" sz="1100" b="1" i="0" u="none" strike="noStrike">
                          <a:solidFill>
                            <a:srgbClr val="000000"/>
                          </a:solidFill>
                          <a:effectLst/>
                          <a:latin typeface="Calibri" panose="020F0502020204030204" pitchFamily="34" charset="0"/>
                        </a:rPr>
                        <a:t>Highest grade (GCSE Science)</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6-5</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0000"/>
                          </a:solidFill>
                          <a:effectLst/>
                          <a:latin typeface="Calibri" panose="020F0502020204030204" pitchFamily="34" charset="0"/>
                        </a:rPr>
                        <a:t>5-4</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70C0"/>
                          </a:solidFill>
                          <a:effectLst/>
                          <a:latin typeface="Calibri" panose="020F0502020204030204" pitchFamily="34" charset="0"/>
                        </a:rPr>
                        <a:t>5-4</a:t>
                      </a:r>
                    </a:p>
                  </a:txBody>
                  <a:tcPr marL="3596" marR="3596" marT="359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3110990216"/>
                  </a:ext>
                </a:extLst>
              </a:tr>
            </a:tbl>
          </a:graphicData>
        </a:graphic>
      </p:graphicFrame>
      <p:sp>
        <p:nvSpPr>
          <p:cNvPr id="3" name="TextBox 2">
            <a:extLst>
              <a:ext uri="{FF2B5EF4-FFF2-40B4-BE49-F238E27FC236}">
                <a16:creationId xmlns:a16="http://schemas.microsoft.com/office/drawing/2014/main" id="{C797B2B4-ECA1-494D-B8B5-2978408CBDE2}"/>
              </a:ext>
            </a:extLst>
          </p:cNvPr>
          <p:cNvSpPr txBox="1"/>
          <p:nvPr/>
        </p:nvSpPr>
        <p:spPr>
          <a:xfrm>
            <a:off x="6380480" y="705795"/>
            <a:ext cx="5567680" cy="4524315"/>
          </a:xfrm>
          <a:prstGeom prst="rect">
            <a:avLst/>
          </a:prstGeom>
        </p:spPr>
        <p:style>
          <a:lnRef idx="1">
            <a:schemeClr val="accent1"/>
          </a:lnRef>
          <a:fillRef idx="2">
            <a:schemeClr val="accent1"/>
          </a:fillRef>
          <a:effectRef idx="1">
            <a:schemeClr val="accent1"/>
          </a:effectRef>
          <a:fontRef idx="minor">
            <a:schemeClr val="dk1"/>
          </a:fontRef>
        </p:style>
        <p:txBody>
          <a:bodyPr wrap="square" lIns="91440" tIns="45720" rIns="91440" bIns="45720" rtlCol="0" anchor="t">
            <a:spAutoFit/>
          </a:bodyPr>
          <a:lstStyle/>
          <a:p>
            <a:r>
              <a:rPr lang="en-GB">
                <a:solidFill>
                  <a:srgbClr val="0070C0"/>
                </a:solidFill>
              </a:rPr>
              <a:t>Core Subject reflection</a:t>
            </a:r>
          </a:p>
          <a:p>
            <a:endParaRPr lang="en-GB"/>
          </a:p>
          <a:p>
            <a:r>
              <a:rPr lang="en-GB"/>
              <a:t>In all core subjects more students were entered for GCSE than predicted data suggests, showing our aspiration for our young people.</a:t>
            </a:r>
            <a:endParaRPr lang="en-GB">
              <a:cs typeface="Calibri"/>
            </a:endParaRPr>
          </a:p>
          <a:p>
            <a:endParaRPr lang="en-GB"/>
          </a:p>
          <a:p>
            <a:r>
              <a:rPr lang="en-GB"/>
              <a:t>In Maths, English and Science our overall results agreed with our predictive data though there was variation in individual student results.</a:t>
            </a:r>
            <a:endParaRPr lang="en-GB">
              <a:cs typeface="Calibri"/>
            </a:endParaRPr>
          </a:p>
          <a:p>
            <a:endParaRPr lang="en-GB"/>
          </a:p>
          <a:p>
            <a:r>
              <a:rPr lang="en-GB"/>
              <a:t>Though results may appear to be slightly lower than 2019, the governments push for more young people to stay in mainstream setting has meant our cohort has changed quite a lot. </a:t>
            </a:r>
            <a:endParaRPr lang="en-GB">
              <a:cs typeface="Calibri"/>
            </a:endParaRPr>
          </a:p>
          <a:p>
            <a:endParaRPr lang="en-GB"/>
          </a:p>
          <a:p>
            <a:endParaRPr lang="en-GB"/>
          </a:p>
        </p:txBody>
      </p:sp>
    </p:spTree>
    <p:extLst>
      <p:ext uri="{BB962C8B-B14F-4D97-AF65-F5344CB8AC3E}">
        <p14:creationId xmlns:p14="http://schemas.microsoft.com/office/powerpoint/2010/main" val="2993990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523F0-9AC5-45C2-B649-93C5761CE9C2}"/>
              </a:ext>
            </a:extLst>
          </p:cNvPr>
          <p:cNvSpPr>
            <a:spLocks noGrp="1"/>
          </p:cNvSpPr>
          <p:nvPr>
            <p:ph type="title"/>
          </p:nvPr>
        </p:nvSpPr>
        <p:spPr/>
        <p:txBody>
          <a:bodyPr>
            <a:noAutofit/>
          </a:bodyPr>
          <a:lstStyle/>
          <a:p>
            <a:pPr algn="ctr"/>
            <a:r>
              <a:rPr lang="en-GB" b="1">
                <a:solidFill>
                  <a:srgbClr val="0070C0"/>
                </a:solidFill>
              </a:rPr>
              <a:t>Vocational Qualifications</a:t>
            </a:r>
          </a:p>
        </p:txBody>
      </p:sp>
      <p:sp>
        <p:nvSpPr>
          <p:cNvPr id="3" name="Content Placeholder 2">
            <a:extLst>
              <a:ext uri="{FF2B5EF4-FFF2-40B4-BE49-F238E27FC236}">
                <a16:creationId xmlns:a16="http://schemas.microsoft.com/office/drawing/2014/main" id="{7BED6799-DE19-435E-B1B2-6B0A5936BDA9}"/>
              </a:ext>
            </a:extLst>
          </p:cNvPr>
          <p:cNvSpPr>
            <a:spLocks noGrp="1"/>
          </p:cNvSpPr>
          <p:nvPr>
            <p:ph idx="1"/>
          </p:nvPr>
        </p:nvSpPr>
        <p:spPr>
          <a:xfrm>
            <a:off x="767080" y="1917065"/>
            <a:ext cx="10515600" cy="2187575"/>
          </a:xfr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a:bodyPr>
          <a:lstStyle/>
          <a:p>
            <a:r>
              <a:rPr lang="en-GB" dirty="0"/>
              <a:t>20 BTEC qualifications and 10 ASDAN qualifications were achieved by our Aspire KS4 cohort. </a:t>
            </a:r>
            <a:endParaRPr lang="en-GB"/>
          </a:p>
          <a:p>
            <a:r>
              <a:rPr lang="en-GB" dirty="0"/>
              <a:t>On average, Aspire students achieved 2 Vocational qualifications.</a:t>
            </a:r>
            <a:endParaRPr lang="en-GB" dirty="0">
              <a:cs typeface="Calibri"/>
            </a:endParaRPr>
          </a:p>
          <a:p>
            <a:r>
              <a:rPr lang="en-GB" dirty="0"/>
              <a:t>For our independence KS4 cohort 3 students achieved an AIM award.</a:t>
            </a:r>
            <a:endParaRPr lang="en-GB" dirty="0">
              <a:cs typeface="Calibri"/>
            </a:endParaRPr>
          </a:p>
        </p:txBody>
      </p:sp>
    </p:spTree>
    <p:extLst>
      <p:ext uri="{BB962C8B-B14F-4D97-AF65-F5344CB8AC3E}">
        <p14:creationId xmlns:p14="http://schemas.microsoft.com/office/powerpoint/2010/main" val="3009965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8AED43AC-0176-4BAC-8273-B1E7A8236C99}"/>
              </a:ext>
            </a:extLst>
          </p:cNvPr>
          <p:cNvGraphicFramePr>
            <a:graphicFrameLocks noGrp="1"/>
          </p:cNvGraphicFramePr>
          <p:nvPr>
            <p:extLst>
              <p:ext uri="{D42A27DB-BD31-4B8C-83A1-F6EECF244321}">
                <p14:modId xmlns:p14="http://schemas.microsoft.com/office/powerpoint/2010/main" val="879115788"/>
              </p:ext>
            </p:extLst>
          </p:nvPr>
        </p:nvGraphicFramePr>
        <p:xfrm>
          <a:off x="232842" y="639062"/>
          <a:ext cx="5567680" cy="5497043"/>
        </p:xfrm>
        <a:graphic>
          <a:graphicData uri="http://schemas.openxmlformats.org/drawingml/2006/table">
            <a:tbl>
              <a:tblPr/>
              <a:tblGrid>
                <a:gridCol w="3408977">
                  <a:extLst>
                    <a:ext uri="{9D8B030D-6E8A-4147-A177-3AD203B41FA5}">
                      <a16:colId xmlns:a16="http://schemas.microsoft.com/office/drawing/2014/main" val="2131829704"/>
                    </a:ext>
                  </a:extLst>
                </a:gridCol>
                <a:gridCol w="1159954">
                  <a:extLst>
                    <a:ext uri="{9D8B030D-6E8A-4147-A177-3AD203B41FA5}">
                      <a16:colId xmlns:a16="http://schemas.microsoft.com/office/drawing/2014/main" val="269018791"/>
                    </a:ext>
                  </a:extLst>
                </a:gridCol>
                <a:gridCol w="998749">
                  <a:extLst>
                    <a:ext uri="{9D8B030D-6E8A-4147-A177-3AD203B41FA5}">
                      <a16:colId xmlns:a16="http://schemas.microsoft.com/office/drawing/2014/main" val="2994410460"/>
                    </a:ext>
                  </a:extLst>
                </a:gridCol>
              </a:tblGrid>
              <a:tr h="342504">
                <a:tc>
                  <a:txBody>
                    <a:bodyPr/>
                    <a:lstStyle/>
                    <a:p>
                      <a:pPr algn="l" fontAlgn="b"/>
                      <a:endParaRPr lang="en-GB" sz="1050" b="0" i="0" u="none" strike="noStrike">
                        <a:solidFill>
                          <a:srgbClr val="000000"/>
                        </a:solidFill>
                        <a:effectLst/>
                        <a:latin typeface="Calibri" panose="020F0502020204030204" pitchFamily="34" charset="0"/>
                      </a:endParaRPr>
                    </a:p>
                  </a:txBody>
                  <a:tcPr marL="3032" marR="3032" marT="3032"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rtl="0" fontAlgn="ctr"/>
                      <a:r>
                        <a:rPr lang="en-GB" sz="1800" b="1" i="0" u="none" strike="noStrike">
                          <a:solidFill>
                            <a:srgbClr val="FF0000"/>
                          </a:solidFill>
                          <a:effectLst/>
                          <a:latin typeface="Calibri" panose="020F0502020204030204" pitchFamily="34" charset="0"/>
                        </a:rPr>
                        <a:t>PPG</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000000"/>
                          </a:solidFill>
                          <a:effectLst/>
                          <a:latin typeface="Calibri" panose="020F0502020204030204" pitchFamily="34" charset="0"/>
                        </a:rPr>
                        <a:t>Non-PPG</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331594771"/>
                  </a:ext>
                </a:extLst>
              </a:tr>
              <a:tr h="270460">
                <a:tc>
                  <a:txBody>
                    <a:bodyPr/>
                    <a:lstStyle/>
                    <a:p>
                      <a:pPr algn="l" rtl="0" fontAlgn="ctr"/>
                      <a:r>
                        <a:rPr lang="en-US" sz="1400" b="1" i="0" u="none" strike="noStrike">
                          <a:solidFill>
                            <a:srgbClr val="000000"/>
                          </a:solidFill>
                          <a:effectLst/>
                          <a:latin typeface="Calibri" panose="020F0502020204030204" pitchFamily="34" charset="0"/>
                        </a:rPr>
                        <a:t>No. of students at the end of KS4</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0" i="0" u="none" strike="noStrike">
                          <a:solidFill>
                            <a:srgbClr val="FF0000"/>
                          </a:solidFill>
                          <a:effectLst/>
                          <a:latin typeface="Calibri" panose="020F0502020204030204" pitchFamily="34" charset="0"/>
                        </a:rPr>
                        <a:t>5</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70C0"/>
                          </a:solidFill>
                          <a:effectLst/>
                          <a:latin typeface="Calibri" panose="020F0502020204030204" pitchFamily="34" charset="0"/>
                        </a:rPr>
                        <a:t>15</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extLst>
                  <a:ext uri="{0D108BD9-81ED-4DB2-BD59-A6C34878D82A}">
                    <a16:rowId xmlns:a16="http://schemas.microsoft.com/office/drawing/2014/main" val="1078696044"/>
                  </a:ext>
                </a:extLst>
              </a:tr>
              <a:tr h="404409">
                <a:tc>
                  <a:txBody>
                    <a:bodyPr/>
                    <a:lstStyle/>
                    <a:p>
                      <a:pPr algn="l" rtl="0" fontAlgn="ctr"/>
                      <a:r>
                        <a:rPr lang="en-US" sz="1400" b="1" i="0" u="none" strike="noStrike">
                          <a:solidFill>
                            <a:srgbClr val="000000"/>
                          </a:solidFill>
                          <a:effectLst/>
                          <a:latin typeface="Calibri" panose="020F0502020204030204" pitchFamily="34" charset="0"/>
                        </a:rPr>
                        <a:t>Number of Aspire students at the end of KS4</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0" i="0" u="none" strike="noStrike">
                          <a:solidFill>
                            <a:srgbClr val="FF0000"/>
                          </a:solidFill>
                          <a:effectLst/>
                          <a:latin typeface="Calibri" panose="020F0502020204030204" pitchFamily="34" charset="0"/>
                        </a:rPr>
                        <a:t>4</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70C0"/>
                          </a:solidFill>
                          <a:effectLst/>
                          <a:latin typeface="Calibri" panose="020F0502020204030204" pitchFamily="34" charset="0"/>
                        </a:rPr>
                        <a:t>12</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2864868070"/>
                  </a:ext>
                </a:extLst>
              </a:tr>
              <a:tr h="605187">
                <a:tc>
                  <a:txBody>
                    <a:bodyPr/>
                    <a:lstStyle/>
                    <a:p>
                      <a:pPr algn="l" rtl="0" fontAlgn="ctr"/>
                      <a:r>
                        <a:rPr lang="en-US" sz="1400" b="1" i="0" u="none" strike="noStrike">
                          <a:solidFill>
                            <a:srgbClr val="000000"/>
                          </a:solidFill>
                          <a:effectLst/>
                          <a:latin typeface="Calibri" panose="020F0502020204030204" pitchFamily="34" charset="0"/>
                        </a:rPr>
                        <a:t>Students attaining at least 1 Qualification in English, Maths or Science</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0" i="0" u="none" strike="noStrike">
                          <a:solidFill>
                            <a:srgbClr val="FF0000"/>
                          </a:solidFill>
                          <a:effectLst/>
                          <a:latin typeface="Calibri" panose="020F0502020204030204" pitchFamily="34" charset="0"/>
                        </a:rPr>
                        <a:t>80%</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70C0"/>
                          </a:solidFill>
                          <a:effectLst/>
                          <a:latin typeface="Calibri" panose="020F0502020204030204" pitchFamily="34" charset="0"/>
                        </a:rPr>
                        <a:t>80%</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extLst>
                  <a:ext uri="{0D108BD9-81ED-4DB2-BD59-A6C34878D82A}">
                    <a16:rowId xmlns:a16="http://schemas.microsoft.com/office/drawing/2014/main" val="2249470251"/>
                  </a:ext>
                </a:extLst>
              </a:tr>
              <a:tr h="605187">
                <a:tc>
                  <a:txBody>
                    <a:bodyPr/>
                    <a:lstStyle/>
                    <a:p>
                      <a:pPr algn="l" rtl="0" fontAlgn="ctr"/>
                      <a:r>
                        <a:rPr lang="en-US" sz="1400" b="1" i="0" u="none" strike="noStrike">
                          <a:solidFill>
                            <a:srgbClr val="000000"/>
                          </a:solidFill>
                          <a:effectLst/>
                          <a:latin typeface="Calibri" panose="020F0502020204030204" pitchFamily="34" charset="0"/>
                        </a:rPr>
                        <a:t>Aspire Student attaining at least 1 Qualification in English, Maths or Science</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0" i="0" u="none" strike="noStrike">
                          <a:solidFill>
                            <a:srgbClr val="FF0000"/>
                          </a:solidFill>
                          <a:effectLst/>
                          <a:latin typeface="Calibri" panose="020F0502020204030204" pitchFamily="34" charset="0"/>
                        </a:rPr>
                        <a:t>100%</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70C0"/>
                          </a:solidFill>
                          <a:effectLst/>
                          <a:latin typeface="Calibri" panose="020F0502020204030204" pitchFamily="34" charset="0"/>
                        </a:rPr>
                        <a:t>100%</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2803017184"/>
                  </a:ext>
                </a:extLst>
              </a:tr>
              <a:tr h="270460">
                <a:tc>
                  <a:txBody>
                    <a:bodyPr/>
                    <a:lstStyle/>
                    <a:p>
                      <a:pPr algn="l" rtl="0" fontAlgn="ctr"/>
                      <a:r>
                        <a:rPr lang="en-GB" sz="1400" b="1" i="0" u="none" strike="noStrike">
                          <a:solidFill>
                            <a:srgbClr val="000000"/>
                          </a:solidFill>
                          <a:effectLst/>
                          <a:latin typeface="Calibri" panose="020F0502020204030204" pitchFamily="34" charset="0"/>
                        </a:rPr>
                        <a:t>Number of GCSE entries</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0" i="0" u="none" strike="noStrike">
                          <a:solidFill>
                            <a:srgbClr val="FF0000"/>
                          </a:solidFill>
                          <a:effectLst/>
                          <a:latin typeface="Calibri" panose="020F0502020204030204" pitchFamily="34" charset="0"/>
                        </a:rPr>
                        <a:t>9</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70C0"/>
                          </a:solidFill>
                          <a:effectLst/>
                          <a:latin typeface="Calibri" panose="020F0502020204030204" pitchFamily="34" charset="0"/>
                        </a:rPr>
                        <a:t>35</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extLst>
                  <a:ext uri="{0D108BD9-81ED-4DB2-BD59-A6C34878D82A}">
                    <a16:rowId xmlns:a16="http://schemas.microsoft.com/office/drawing/2014/main" val="984806178"/>
                  </a:ext>
                </a:extLst>
              </a:tr>
              <a:tr h="404409">
                <a:tc>
                  <a:txBody>
                    <a:bodyPr/>
                    <a:lstStyle/>
                    <a:p>
                      <a:pPr algn="l" rtl="0" fontAlgn="ctr"/>
                      <a:r>
                        <a:rPr lang="en-US" sz="1400" b="1" i="0" u="none" strike="noStrike">
                          <a:solidFill>
                            <a:srgbClr val="000000"/>
                          </a:solidFill>
                          <a:effectLst/>
                          <a:latin typeface="Calibri" panose="020F0502020204030204" pitchFamily="34" charset="0"/>
                        </a:rPr>
                        <a:t>Average GCSE entries for Aspire students</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0" i="0" u="none" strike="noStrike">
                          <a:solidFill>
                            <a:srgbClr val="FF0000"/>
                          </a:solidFill>
                          <a:effectLst/>
                          <a:latin typeface="Calibri" panose="020F0502020204030204" pitchFamily="34" charset="0"/>
                        </a:rPr>
                        <a:t>2 GCSEs</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70C0"/>
                          </a:solidFill>
                          <a:effectLst/>
                          <a:latin typeface="Calibri" panose="020F0502020204030204" pitchFamily="34" charset="0"/>
                        </a:rPr>
                        <a:t>3 GCSEs</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1038936036"/>
                  </a:ext>
                </a:extLst>
              </a:tr>
              <a:tr h="270460">
                <a:tc>
                  <a:txBody>
                    <a:bodyPr/>
                    <a:lstStyle/>
                    <a:p>
                      <a:pPr algn="l" rtl="0" fontAlgn="ctr"/>
                      <a:r>
                        <a:rPr lang="en-GB" sz="1400" b="1" i="0" u="none" strike="noStrike">
                          <a:solidFill>
                            <a:srgbClr val="000000"/>
                          </a:solidFill>
                          <a:effectLst/>
                          <a:latin typeface="Calibri" panose="020F0502020204030204" pitchFamily="34" charset="0"/>
                        </a:rPr>
                        <a:t>No. GCSE’s achieved</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0" i="0" u="none" strike="noStrike">
                          <a:solidFill>
                            <a:srgbClr val="FF0000"/>
                          </a:solidFill>
                          <a:effectLst/>
                          <a:latin typeface="Calibri" panose="020F0502020204030204" pitchFamily="34" charset="0"/>
                        </a:rPr>
                        <a:t>8</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70C0"/>
                          </a:solidFill>
                          <a:effectLst/>
                          <a:latin typeface="Calibri" panose="020F0502020204030204" pitchFamily="34" charset="0"/>
                        </a:rPr>
                        <a:t>34</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extLst>
                  <a:ext uri="{0D108BD9-81ED-4DB2-BD59-A6C34878D82A}">
                    <a16:rowId xmlns:a16="http://schemas.microsoft.com/office/drawing/2014/main" val="4182278715"/>
                  </a:ext>
                </a:extLst>
              </a:tr>
              <a:tr h="270460">
                <a:tc>
                  <a:txBody>
                    <a:bodyPr/>
                    <a:lstStyle/>
                    <a:p>
                      <a:pPr algn="l" rtl="0" fontAlgn="ctr"/>
                      <a:r>
                        <a:rPr lang="en-US" sz="1400" b="1" i="0" u="none" strike="noStrike">
                          <a:solidFill>
                            <a:srgbClr val="000000"/>
                          </a:solidFill>
                          <a:effectLst/>
                          <a:latin typeface="Calibri" panose="020F0502020204030204" pitchFamily="34" charset="0"/>
                        </a:rPr>
                        <a:t>Average GCSE's for Aspire student</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0" i="0" u="none" strike="noStrike">
                          <a:solidFill>
                            <a:srgbClr val="FF0000"/>
                          </a:solidFill>
                          <a:effectLst/>
                          <a:latin typeface="Calibri" panose="020F0502020204030204" pitchFamily="34" charset="0"/>
                        </a:rPr>
                        <a:t>2 GCSEs</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70C0"/>
                          </a:solidFill>
                          <a:effectLst/>
                          <a:latin typeface="Calibri" panose="020F0502020204030204" pitchFamily="34" charset="0"/>
                        </a:rPr>
                        <a:t>3 GCSEs</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1059692690"/>
                  </a:ext>
                </a:extLst>
              </a:tr>
              <a:tr h="270460">
                <a:tc>
                  <a:txBody>
                    <a:bodyPr/>
                    <a:lstStyle/>
                    <a:p>
                      <a:pPr algn="l" rtl="0" fontAlgn="ctr"/>
                      <a:r>
                        <a:rPr lang="en-GB" sz="1400" b="1" i="0" u="none" strike="noStrike">
                          <a:solidFill>
                            <a:srgbClr val="000000"/>
                          </a:solidFill>
                          <a:effectLst/>
                          <a:latin typeface="Calibri" panose="020F0502020204030204" pitchFamily="34" charset="0"/>
                        </a:rPr>
                        <a:t>No. entry levels achieved</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0" i="0" u="none" strike="noStrike">
                          <a:solidFill>
                            <a:srgbClr val="FF0000"/>
                          </a:solidFill>
                          <a:effectLst/>
                          <a:latin typeface="Calibri" panose="020F0502020204030204" pitchFamily="34" charset="0"/>
                        </a:rPr>
                        <a:t>13</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70C0"/>
                          </a:solidFill>
                          <a:effectLst/>
                          <a:latin typeface="Calibri" panose="020F0502020204030204" pitchFamily="34" charset="0"/>
                        </a:rPr>
                        <a:t>40</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extLst>
                  <a:ext uri="{0D108BD9-81ED-4DB2-BD59-A6C34878D82A}">
                    <a16:rowId xmlns:a16="http://schemas.microsoft.com/office/drawing/2014/main" val="1647188560"/>
                  </a:ext>
                </a:extLst>
              </a:tr>
              <a:tr h="404409">
                <a:tc>
                  <a:txBody>
                    <a:bodyPr/>
                    <a:lstStyle/>
                    <a:p>
                      <a:pPr algn="l" rtl="0" fontAlgn="ctr"/>
                      <a:r>
                        <a:rPr lang="en-US" sz="1400" b="1" i="0" u="none" strike="noStrike">
                          <a:solidFill>
                            <a:srgbClr val="000000"/>
                          </a:solidFill>
                          <a:effectLst/>
                          <a:latin typeface="Calibri" panose="020F0502020204030204" pitchFamily="34" charset="0"/>
                        </a:rPr>
                        <a:t>Students attaining (9-1) in English and </a:t>
                      </a:r>
                      <a:r>
                        <a:rPr lang="en-US" sz="1400" b="1" i="0" u="none" strike="noStrike" err="1">
                          <a:solidFill>
                            <a:srgbClr val="000000"/>
                          </a:solidFill>
                          <a:effectLst/>
                          <a:latin typeface="Calibri" panose="020F0502020204030204" pitchFamily="34" charset="0"/>
                        </a:rPr>
                        <a:t>Maths</a:t>
                      </a:r>
                      <a:endParaRPr lang="en-US" sz="1400" b="1" i="0" u="none" strike="noStrike">
                        <a:solidFill>
                          <a:srgbClr val="000000"/>
                        </a:solidFill>
                        <a:effectLst/>
                        <a:latin typeface="Calibri" panose="020F0502020204030204" pitchFamily="34" charset="0"/>
                      </a:endParaRP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FF0000"/>
                          </a:solidFill>
                          <a:effectLst/>
                          <a:latin typeface="Calibri" panose="020F0502020204030204" pitchFamily="34" charset="0"/>
                        </a:rPr>
                        <a:t>1 (20%)</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70C0"/>
                          </a:solidFill>
                          <a:effectLst/>
                          <a:latin typeface="Calibri" panose="020F0502020204030204" pitchFamily="34" charset="0"/>
                        </a:rPr>
                        <a:t>3 (20%)</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1296359337"/>
                  </a:ext>
                </a:extLst>
              </a:tr>
              <a:tr h="419074">
                <a:tc>
                  <a:txBody>
                    <a:bodyPr/>
                    <a:lstStyle/>
                    <a:p>
                      <a:pPr algn="l" rtl="0" fontAlgn="ctr"/>
                      <a:r>
                        <a:rPr lang="en-US" sz="1400" b="1" i="0" u="none" strike="noStrike">
                          <a:solidFill>
                            <a:srgbClr val="000000"/>
                          </a:solidFill>
                          <a:effectLst/>
                          <a:latin typeface="Calibri" panose="020F0502020204030204" pitchFamily="34" charset="0"/>
                        </a:rPr>
                        <a:t>Aspire Students attaining (9-1) in English and Maths</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FF0000"/>
                          </a:solidFill>
                          <a:effectLst/>
                          <a:latin typeface="Calibri" panose="020F0502020204030204" pitchFamily="34" charset="0"/>
                        </a:rPr>
                        <a:t>1 (25%)</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70C0"/>
                          </a:solidFill>
                          <a:effectLst/>
                          <a:latin typeface="Calibri" panose="020F0502020204030204" pitchFamily="34" charset="0"/>
                        </a:rPr>
                        <a:t>3 (25%)</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extLst>
                  <a:ext uri="{0D108BD9-81ED-4DB2-BD59-A6C34878D82A}">
                    <a16:rowId xmlns:a16="http://schemas.microsoft.com/office/drawing/2014/main" val="2073910392"/>
                  </a:ext>
                </a:extLst>
              </a:tr>
              <a:tr h="419074">
                <a:tc>
                  <a:txBody>
                    <a:bodyPr/>
                    <a:lstStyle/>
                    <a:p>
                      <a:pPr algn="l" rtl="0" fontAlgn="ctr"/>
                      <a:r>
                        <a:rPr lang="en-US" sz="1400" b="1" i="0" u="none" strike="noStrike">
                          <a:solidFill>
                            <a:srgbClr val="000000"/>
                          </a:solidFill>
                          <a:effectLst/>
                          <a:latin typeface="Calibri" panose="020F0502020204030204" pitchFamily="34" charset="0"/>
                        </a:rPr>
                        <a:t>Students attaining (9-1) in English, Maths &amp; Science</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FF0000"/>
                          </a:solidFill>
                          <a:effectLst/>
                          <a:latin typeface="Calibri" panose="020F0502020204030204" pitchFamily="34" charset="0"/>
                        </a:rPr>
                        <a:t>1 (20%)</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tc>
                  <a:txBody>
                    <a:bodyPr/>
                    <a:lstStyle/>
                    <a:p>
                      <a:pPr algn="ctr" rtl="0" fontAlgn="ctr"/>
                      <a:r>
                        <a:rPr lang="en-GB" sz="1800" b="1" i="0" u="none" strike="noStrike">
                          <a:solidFill>
                            <a:srgbClr val="0070C0"/>
                          </a:solidFill>
                          <a:effectLst/>
                          <a:latin typeface="Calibri" panose="020F0502020204030204" pitchFamily="34" charset="0"/>
                        </a:rPr>
                        <a:t>3 (20%)</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3763742705"/>
                  </a:ext>
                </a:extLst>
              </a:tr>
              <a:tr h="484674">
                <a:tc>
                  <a:txBody>
                    <a:bodyPr/>
                    <a:lstStyle/>
                    <a:p>
                      <a:pPr algn="l" rtl="0" fontAlgn="ctr"/>
                      <a:r>
                        <a:rPr lang="en-US" sz="1400" b="1" i="0" u="none" strike="noStrike">
                          <a:solidFill>
                            <a:srgbClr val="000000"/>
                          </a:solidFill>
                          <a:effectLst/>
                          <a:latin typeface="Calibri" panose="020F0502020204030204" pitchFamily="34" charset="0"/>
                        </a:rPr>
                        <a:t>Aspire Students attaining (9-1) in English, </a:t>
                      </a:r>
                      <a:r>
                        <a:rPr lang="en-US" sz="1400" b="1" i="0" u="none" strike="noStrike" err="1">
                          <a:solidFill>
                            <a:srgbClr val="000000"/>
                          </a:solidFill>
                          <a:effectLst/>
                          <a:latin typeface="Calibri" panose="020F0502020204030204" pitchFamily="34" charset="0"/>
                        </a:rPr>
                        <a:t>Maths</a:t>
                      </a:r>
                      <a:r>
                        <a:rPr lang="en-US" sz="1400" b="1" i="0" u="none" strike="noStrike">
                          <a:solidFill>
                            <a:srgbClr val="000000"/>
                          </a:solidFill>
                          <a:effectLst/>
                          <a:latin typeface="Calibri" panose="020F0502020204030204" pitchFamily="34" charset="0"/>
                        </a:rPr>
                        <a:t> and Science</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B9BD5"/>
                    </a:solidFill>
                  </a:tcPr>
                </a:tc>
                <a:tc>
                  <a:txBody>
                    <a:bodyPr/>
                    <a:lstStyle/>
                    <a:p>
                      <a:pPr algn="ctr" rtl="0" fontAlgn="ctr"/>
                      <a:r>
                        <a:rPr lang="en-GB" sz="1800" b="1" i="0" u="none" strike="noStrike">
                          <a:solidFill>
                            <a:srgbClr val="FF0000"/>
                          </a:solidFill>
                          <a:effectLst/>
                          <a:latin typeface="Calibri" panose="020F0502020204030204" pitchFamily="34" charset="0"/>
                        </a:rPr>
                        <a:t>1 (25%)</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tc>
                  <a:txBody>
                    <a:bodyPr/>
                    <a:lstStyle/>
                    <a:p>
                      <a:pPr algn="ctr" rtl="0" fontAlgn="ctr"/>
                      <a:r>
                        <a:rPr lang="en-GB" sz="1800" b="1" i="0" u="none" strike="noStrike">
                          <a:solidFill>
                            <a:srgbClr val="0070C0"/>
                          </a:solidFill>
                          <a:effectLst/>
                          <a:latin typeface="Calibri" panose="020F0502020204030204" pitchFamily="34" charset="0"/>
                        </a:rPr>
                        <a:t>3 (25%)</a:t>
                      </a:r>
                    </a:p>
                  </a:txBody>
                  <a:tcPr marL="3032" marR="3032" marT="30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2DEEF"/>
                    </a:solidFill>
                  </a:tcPr>
                </a:tc>
                <a:extLst>
                  <a:ext uri="{0D108BD9-81ED-4DB2-BD59-A6C34878D82A}">
                    <a16:rowId xmlns:a16="http://schemas.microsoft.com/office/drawing/2014/main" val="2299509580"/>
                  </a:ext>
                </a:extLst>
              </a:tr>
            </a:tbl>
          </a:graphicData>
        </a:graphic>
      </p:graphicFrame>
      <p:sp>
        <p:nvSpPr>
          <p:cNvPr id="7" name="TextBox 6">
            <a:extLst>
              <a:ext uri="{FF2B5EF4-FFF2-40B4-BE49-F238E27FC236}">
                <a16:creationId xmlns:a16="http://schemas.microsoft.com/office/drawing/2014/main" id="{A680E515-F302-41B8-9965-9E434CA54E14}"/>
              </a:ext>
            </a:extLst>
          </p:cNvPr>
          <p:cNvSpPr txBox="1"/>
          <p:nvPr/>
        </p:nvSpPr>
        <p:spPr>
          <a:xfrm>
            <a:off x="6257931" y="1035262"/>
            <a:ext cx="5567680" cy="4524315"/>
          </a:xfrm>
          <a:prstGeom prst="rect">
            <a:avLst/>
          </a:prstGeom>
        </p:spPr>
        <p:style>
          <a:lnRef idx="1">
            <a:schemeClr val="accent1"/>
          </a:lnRef>
          <a:fillRef idx="2">
            <a:schemeClr val="accent1"/>
          </a:fillRef>
          <a:effectRef idx="1">
            <a:schemeClr val="accent1"/>
          </a:effectRef>
          <a:fontRef idx="minor">
            <a:schemeClr val="dk1"/>
          </a:fontRef>
        </p:style>
        <p:txBody>
          <a:bodyPr wrap="square" lIns="91440" tIns="45720" rIns="91440" bIns="45720" rtlCol="0" anchor="t">
            <a:spAutoFit/>
          </a:bodyPr>
          <a:lstStyle/>
          <a:p>
            <a:r>
              <a:rPr lang="en-GB" dirty="0">
                <a:solidFill>
                  <a:srgbClr val="0070C0"/>
                </a:solidFill>
              </a:rPr>
              <a:t>PPG Reflection</a:t>
            </a:r>
          </a:p>
          <a:p>
            <a:endParaRPr lang="en-GB">
              <a:solidFill>
                <a:srgbClr val="0070C0"/>
              </a:solidFill>
            </a:endParaRPr>
          </a:p>
          <a:p>
            <a:r>
              <a:rPr lang="en-GB" dirty="0">
                <a:solidFill>
                  <a:schemeClr val="tx1"/>
                </a:solidFill>
              </a:rPr>
              <a:t>PPG and non-PPG in core qualifications were statistically similar, with equal percentages achieving English, Maths and Science.</a:t>
            </a:r>
            <a:endParaRPr lang="en-GB" dirty="0">
              <a:solidFill>
                <a:schemeClr val="tx1"/>
              </a:solidFill>
              <a:cs typeface="Calibri"/>
            </a:endParaRPr>
          </a:p>
          <a:p>
            <a:endParaRPr lang="en-GB">
              <a:solidFill>
                <a:schemeClr val="tx1"/>
              </a:solidFill>
            </a:endParaRPr>
          </a:p>
          <a:p>
            <a:r>
              <a:rPr lang="en-GB" dirty="0">
                <a:solidFill>
                  <a:schemeClr val="tx1"/>
                </a:solidFill>
              </a:rPr>
              <a:t>On the whole more non-PPG students were entered for GCSEs but this is partly due to Option choices and  also whether those young people were ready for GCSE.</a:t>
            </a:r>
            <a:endParaRPr lang="en-GB" dirty="0">
              <a:solidFill>
                <a:schemeClr val="tx1"/>
              </a:solidFill>
              <a:cs typeface="Calibri"/>
            </a:endParaRPr>
          </a:p>
          <a:p>
            <a:endParaRPr lang="en-GB">
              <a:solidFill>
                <a:schemeClr val="tx1"/>
              </a:solidFill>
            </a:endParaRPr>
          </a:p>
          <a:p>
            <a:r>
              <a:rPr lang="en-GB" dirty="0">
                <a:solidFill>
                  <a:schemeClr val="tx1"/>
                </a:solidFill>
              </a:rPr>
              <a:t>Our MIDYIS and YELLIS data suggests that the number of GCSE entries was correct and that we were being aspirational for this cohort. </a:t>
            </a:r>
            <a:endParaRPr lang="en-GB" dirty="0">
              <a:solidFill>
                <a:schemeClr val="tx1"/>
              </a:solidFill>
              <a:cs typeface="Calibri"/>
            </a:endParaRPr>
          </a:p>
          <a:p>
            <a:endParaRPr lang="en-GB"/>
          </a:p>
          <a:p>
            <a:endParaRPr lang="en-GB"/>
          </a:p>
          <a:p>
            <a:endParaRPr lang="en-GB"/>
          </a:p>
        </p:txBody>
      </p:sp>
    </p:spTree>
    <p:extLst>
      <p:ext uri="{BB962C8B-B14F-4D97-AF65-F5344CB8AC3E}">
        <p14:creationId xmlns:p14="http://schemas.microsoft.com/office/powerpoint/2010/main" val="2269859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4519B-E129-4F06-BDB3-7BA21E6377E4}"/>
              </a:ext>
            </a:extLst>
          </p:cNvPr>
          <p:cNvSpPr>
            <a:spLocks noGrp="1"/>
          </p:cNvSpPr>
          <p:nvPr>
            <p:ph type="title"/>
          </p:nvPr>
        </p:nvSpPr>
        <p:spPr>
          <a:xfrm>
            <a:off x="838200" y="1381760"/>
            <a:ext cx="10515600" cy="308928"/>
          </a:xfrm>
        </p:spPr>
        <p:txBody>
          <a:bodyPr>
            <a:normAutofit fontScale="90000"/>
          </a:bodyPr>
          <a:lstStyle/>
          <a:p>
            <a:r>
              <a:rPr lang="en-GB" b="1" i="1">
                <a:solidFill>
                  <a:srgbClr val="009999"/>
                </a:solidFill>
                <a:ea typeface="Calibri" panose="020F0502020204030204" pitchFamily="34" charset="0"/>
                <a:cs typeface="Times New Roman" panose="02020603050405020304" pitchFamily="18" charset="0"/>
              </a:rPr>
              <a:t>‘Not because we aren’t good enough, but because we can always be better’</a:t>
            </a:r>
            <a:br>
              <a:rPr lang="en-GB" b="1" i="1">
                <a:solidFill>
                  <a:srgbClr val="009999"/>
                </a:solidFill>
                <a:ea typeface="Calibri" panose="020F0502020204030204" pitchFamily="34" charset="0"/>
                <a:cs typeface="Times New Roman" panose="02020603050405020304" pitchFamily="18" charset="0"/>
              </a:rPr>
            </a:br>
            <a:endParaRPr lang="en-GB"/>
          </a:p>
        </p:txBody>
      </p:sp>
      <p:sp>
        <p:nvSpPr>
          <p:cNvPr id="3" name="Content Placeholder 2">
            <a:extLst>
              <a:ext uri="{FF2B5EF4-FFF2-40B4-BE49-F238E27FC236}">
                <a16:creationId xmlns:a16="http://schemas.microsoft.com/office/drawing/2014/main" id="{81A663BD-E1E7-4DC8-9D39-12E13A046E5A}"/>
              </a:ext>
            </a:extLst>
          </p:cNvPr>
          <p:cNvSpPr>
            <a:spLocks noGrp="1"/>
          </p:cNvSpPr>
          <p:nvPr>
            <p:ph idx="1"/>
          </p:nvPr>
        </p:nvSpPr>
        <p:spPr>
          <a:xfrm>
            <a:off x="525780" y="1868359"/>
            <a:ext cx="11140440" cy="3945255"/>
          </a:xfrm>
        </p:spPr>
        <p:style>
          <a:lnRef idx="1">
            <a:schemeClr val="accent1"/>
          </a:lnRef>
          <a:fillRef idx="2">
            <a:schemeClr val="accent1"/>
          </a:fillRef>
          <a:effectRef idx="1">
            <a:schemeClr val="accent1"/>
          </a:effectRef>
          <a:fontRef idx="minor">
            <a:schemeClr val="dk1"/>
          </a:fontRef>
        </p:style>
        <p:txBody>
          <a:bodyPr>
            <a:normAutofit/>
          </a:bodyPr>
          <a:lstStyle/>
          <a:p>
            <a:r>
              <a:rPr lang="en-GB" sz="2000"/>
              <a:t>To continue to use MIDYIS and YELLIS Data to baseline young people, and to support curriculum leads in course choices to ensure that we are aspirational for all of our students.</a:t>
            </a:r>
          </a:p>
          <a:p>
            <a:r>
              <a:rPr lang="en-GB" sz="2000"/>
              <a:t>The push to have reading at the forefront of our curriculum will support improving exam results as students can read and comprehend questions more easily.</a:t>
            </a:r>
          </a:p>
          <a:p>
            <a:r>
              <a:rPr lang="en-GB" sz="2000"/>
              <a:t>In core subjects to only use Entry Level qualifications for those students it is applicable to, to ensure students focus on the more aspirational curriculum.</a:t>
            </a:r>
          </a:p>
          <a:p>
            <a:r>
              <a:rPr lang="en-GB" sz="2000"/>
              <a:t>To use more rigorous assessment and monitoring to ensure our curriculum continues to be fit for purpose and continues to challenge all of our young people. </a:t>
            </a:r>
          </a:p>
          <a:p>
            <a:r>
              <a:rPr lang="en-GB" sz="2000"/>
              <a:t>To continue to try to encourage all students to be in school during the exam period to support their revision and emotional support. </a:t>
            </a:r>
          </a:p>
        </p:txBody>
      </p:sp>
    </p:spTree>
    <p:extLst>
      <p:ext uri="{BB962C8B-B14F-4D97-AF65-F5344CB8AC3E}">
        <p14:creationId xmlns:p14="http://schemas.microsoft.com/office/powerpoint/2010/main" val="691778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A2E16-9B17-45E6-B97C-956DB23D7246}"/>
              </a:ext>
            </a:extLst>
          </p:cNvPr>
          <p:cNvSpPr>
            <a:spLocks noGrp="1"/>
          </p:cNvSpPr>
          <p:nvPr>
            <p:ph type="title"/>
          </p:nvPr>
        </p:nvSpPr>
        <p:spPr>
          <a:xfrm>
            <a:off x="838200" y="751098"/>
            <a:ext cx="10515600" cy="628506"/>
          </a:xfrm>
        </p:spPr>
        <p:txBody>
          <a:bodyPr>
            <a:normAutofit fontScale="90000"/>
          </a:bodyPr>
          <a:lstStyle/>
          <a:p>
            <a:pPr algn="ctr"/>
            <a:r>
              <a:rPr lang="en-GB" b="1">
                <a:solidFill>
                  <a:srgbClr val="0070C0"/>
                </a:solidFill>
              </a:rPr>
              <a:t>Post 16 qualifications</a:t>
            </a:r>
          </a:p>
        </p:txBody>
      </p:sp>
      <p:sp>
        <p:nvSpPr>
          <p:cNvPr id="3" name="Content Placeholder 2">
            <a:extLst>
              <a:ext uri="{FF2B5EF4-FFF2-40B4-BE49-F238E27FC236}">
                <a16:creationId xmlns:a16="http://schemas.microsoft.com/office/drawing/2014/main" id="{01F3E216-6982-46B2-81B4-EE8FA6F172B7}"/>
              </a:ext>
            </a:extLst>
          </p:cNvPr>
          <p:cNvSpPr>
            <a:spLocks noGrp="1"/>
          </p:cNvSpPr>
          <p:nvPr>
            <p:ph idx="1"/>
          </p:nvPr>
        </p:nvSpPr>
        <p:spPr>
          <a:xfrm>
            <a:off x="348005" y="1253331"/>
            <a:ext cx="11407219" cy="4446868"/>
          </a:xfr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a:bodyPr>
          <a:lstStyle/>
          <a:p>
            <a:r>
              <a:rPr lang="en-GB" sz="2400"/>
              <a:t>As we aim to ensure all students are making progress, and being challenged, different students are ready to complete  the challenge of achieving qualifications at  different stages of their Birch Wood Journey.</a:t>
            </a:r>
          </a:p>
          <a:p>
            <a:r>
              <a:rPr lang="en-GB" sz="2400"/>
              <a:t>Each young person’s post 16 journey looks very different as some students stay with us for  3 years whilst others stay for 1, then move onto other colleges. </a:t>
            </a:r>
            <a:endParaRPr lang="en-GB" sz="2400">
              <a:cs typeface="Calibri"/>
            </a:endParaRPr>
          </a:p>
          <a:p>
            <a:r>
              <a:rPr lang="en-GB" sz="2400"/>
              <a:t>In Post 16- 30 BTEC qualifications, 6 GCSE’s, 8 AIM awards and 35 ASDAN Qualifications were gained.</a:t>
            </a:r>
            <a:endParaRPr lang="en-GB" sz="2400">
              <a:cs typeface="Calibri"/>
            </a:endParaRPr>
          </a:p>
          <a:p>
            <a:r>
              <a:rPr lang="en-GB" sz="2400"/>
              <a:t>There were 22 Aspire students in Post 16, with on average students achieving 3 Qualifications. </a:t>
            </a:r>
            <a:endParaRPr lang="en-GB" sz="2400">
              <a:cs typeface="Calibri"/>
            </a:endParaRPr>
          </a:p>
          <a:p>
            <a:r>
              <a:rPr lang="en-GB" sz="2400"/>
              <a:t>On top of this, 14 students achieved the D of E Bronze award with a further 5 students achieving elements of this course.</a:t>
            </a:r>
            <a:endParaRPr lang="en-GB" sz="2400">
              <a:cs typeface="Calibri"/>
            </a:endParaRPr>
          </a:p>
          <a:p>
            <a:endParaRPr lang="en-GB" sz="2400"/>
          </a:p>
        </p:txBody>
      </p:sp>
    </p:spTree>
    <p:extLst>
      <p:ext uri="{BB962C8B-B14F-4D97-AF65-F5344CB8AC3E}">
        <p14:creationId xmlns:p14="http://schemas.microsoft.com/office/powerpoint/2010/main" val="39819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cad4b8c2-85ac-4c67-b560-db141a6875c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66247D7A9ED4047A6CC6A3128392CAB" ma:contentTypeVersion="12" ma:contentTypeDescription="Create a new document." ma:contentTypeScope="" ma:versionID="4f4b7333e6f8ffb070a1bfb5bbd7f773">
  <xsd:schema xmlns:xsd="http://www.w3.org/2001/XMLSchema" xmlns:xs="http://www.w3.org/2001/XMLSchema" xmlns:p="http://schemas.microsoft.com/office/2006/metadata/properties" xmlns:ns3="cad4b8c2-85ac-4c67-b560-db141a6875ce" xmlns:ns4="c4b31d3c-5dfb-4a39-87e1-307b5db0d442" targetNamespace="http://schemas.microsoft.com/office/2006/metadata/properties" ma:root="true" ma:fieldsID="664259b437444ce588abe470d29ea7ea" ns3:_="" ns4:_="">
    <xsd:import namespace="cad4b8c2-85ac-4c67-b560-db141a6875ce"/>
    <xsd:import namespace="c4b31d3c-5dfb-4a39-87e1-307b5db0d44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KeyPoints" minOccurs="0"/>
                <xsd:element ref="ns3:MediaServiceKeyPoints" minOccurs="0"/>
                <xsd:element ref="ns3:MediaServiceAutoTags"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d4b8c2-85ac-4c67-b560-db141a6875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_activity" ma:index="18" nillable="true" ma:displayName="_activity" ma:hidden="true" ma:internalName="_activity">
      <xsd:simpleType>
        <xsd:restriction base="dms:Note"/>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b31d3c-5dfb-4a39-87e1-307b5db0d44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778F60-24D3-40F7-B183-DEEC400E38FD}">
  <ds:schemaRefs>
    <ds:schemaRef ds:uri="c4b31d3c-5dfb-4a39-87e1-307b5db0d442"/>
    <ds:schemaRef ds:uri="cad4b8c2-85ac-4c67-b560-db141a6875c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84F9461-BC61-49C3-A064-788A5A927C09}">
  <ds:schemaRefs>
    <ds:schemaRef ds:uri="c4b31d3c-5dfb-4a39-87e1-307b5db0d442"/>
    <ds:schemaRef ds:uri="cad4b8c2-85ac-4c67-b560-db141a6875c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DF79AF5-5A8A-4880-951F-E8D92109C0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7</Slides>
  <Notes>1</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KS4 Outcomes 2023</vt:lpstr>
      <vt:lpstr>PowerPoint Presentation</vt:lpstr>
      <vt:lpstr>PowerPoint Presentation</vt:lpstr>
      <vt:lpstr>Vocational Qualifications</vt:lpstr>
      <vt:lpstr>PowerPoint Presentation</vt:lpstr>
      <vt:lpstr>‘Not because we aren’t good enough, but because we can always be better’ </vt:lpstr>
      <vt:lpstr>Post 16 qualifications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Positives</dc:title>
  <dc:creator>Michelle Walker</dc:creator>
  <cp:revision>17</cp:revision>
  <cp:lastPrinted>2022-04-25T19:36:02Z</cp:lastPrinted>
  <dcterms:created xsi:type="dcterms:W3CDTF">2022-04-18T19:20:22Z</dcterms:created>
  <dcterms:modified xsi:type="dcterms:W3CDTF">2023-10-24T09:15:23Z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0x010100866247D7A9ED4047A6CC6A3128392CAB</vt:lpwstr>
  </property>
</Properties>
</file>